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75" r:id="rId5"/>
    <p:sldId id="259" r:id="rId6"/>
    <p:sldId id="260" r:id="rId7"/>
    <p:sldId id="261" r:id="rId8"/>
    <p:sldId id="276" r:id="rId9"/>
    <p:sldId id="277" r:id="rId10"/>
    <p:sldId id="278" r:id="rId11"/>
    <p:sldId id="262" r:id="rId12"/>
    <p:sldId id="263" r:id="rId13"/>
    <p:sldId id="265" r:id="rId14"/>
  </p:sldIdLst>
  <p:sldSz cx="18288000" cy="10287000"/>
  <p:notesSz cx="6858000" cy="9144000"/>
  <p:embeddedFontLst>
    <p:embeddedFont>
      <p:font typeface="Telegraf"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9F7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11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68BB01-5013-4A91-97F9-78C1202A9D72}"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IN"/>
        </a:p>
      </dgm:t>
    </dgm:pt>
    <dgm:pt modelId="{C4EE79A1-6471-4AF7-A61B-8783A1850475}">
      <dgm:prSet phldrT="[Text]"/>
      <dgm:spPr>
        <a:solidFill>
          <a:srgbClr val="00B0F0"/>
        </a:solidFill>
        <a:ln>
          <a:noFill/>
        </a:ln>
      </dgm:spPr>
      <dgm:t>
        <a:bodyPr/>
        <a:lstStyle/>
        <a:p>
          <a:r>
            <a:rPr lang="en-US" dirty="0">
              <a:solidFill>
                <a:schemeClr val="tx1"/>
              </a:solidFill>
              <a:latin typeface="Times New Roman" panose="02020603050405020304" pitchFamily="18" charset="0"/>
              <a:cs typeface="Times New Roman" panose="02020603050405020304" pitchFamily="18" charset="0"/>
            </a:rPr>
            <a:t>Major objectives of a company</a:t>
          </a:r>
          <a:endParaRPr lang="en-IN" dirty="0">
            <a:solidFill>
              <a:schemeClr val="tx1"/>
            </a:solidFill>
            <a:latin typeface="Times New Roman" panose="02020603050405020304" pitchFamily="18" charset="0"/>
            <a:cs typeface="Times New Roman" panose="02020603050405020304" pitchFamily="18" charset="0"/>
          </a:endParaRPr>
        </a:p>
      </dgm:t>
    </dgm:pt>
    <dgm:pt modelId="{6D67CE53-1BFD-430B-9DE4-658EA82AD4D4}" type="parTrans" cxnId="{A5A5A270-3C6A-4244-8587-E7ACBC883651}">
      <dgm:prSet/>
      <dgm:spPr/>
      <dgm:t>
        <a:bodyPr/>
        <a:lstStyle/>
        <a:p>
          <a:endParaRPr lang="en-IN"/>
        </a:p>
      </dgm:t>
    </dgm:pt>
    <dgm:pt modelId="{6BFB06DB-3224-4C12-8D9E-3CE4A0229650}" type="sibTrans" cxnId="{A5A5A270-3C6A-4244-8587-E7ACBC883651}">
      <dgm:prSet/>
      <dgm:spPr/>
      <dgm:t>
        <a:bodyPr/>
        <a:lstStyle/>
        <a:p>
          <a:endParaRPr lang="en-IN"/>
        </a:p>
      </dgm:t>
    </dgm:pt>
    <dgm:pt modelId="{C82DA28F-E5E8-4B2B-9C6D-20485FB2389F}">
      <dgm:prSet phldrT="[Text]"/>
      <dgm:spPr>
        <a:solidFill>
          <a:srgbClr val="92D050"/>
        </a:solidFill>
        <a:ln>
          <a:noFill/>
        </a:ln>
      </dgm:spPr>
      <dgm:t>
        <a:bodyPr/>
        <a:lstStyle/>
        <a:p>
          <a:r>
            <a:rPr lang="en-US" dirty="0">
              <a:solidFill>
                <a:schemeClr val="tx1"/>
              </a:solidFill>
            </a:rPr>
            <a:t>Optimal Utilization of Resources</a:t>
          </a:r>
          <a:endParaRPr lang="en-IN" dirty="0">
            <a:solidFill>
              <a:schemeClr val="tx1"/>
            </a:solidFill>
          </a:endParaRPr>
        </a:p>
      </dgm:t>
    </dgm:pt>
    <dgm:pt modelId="{90393ECF-A616-4543-83EE-174E8F4B2B02}" type="parTrans" cxnId="{EC7B9ACE-A3DD-49DF-BD34-33B23D3949D3}">
      <dgm:prSet>
        <dgm:style>
          <a:lnRef idx="1">
            <a:schemeClr val="accent5"/>
          </a:lnRef>
          <a:fillRef idx="0">
            <a:schemeClr val="accent5"/>
          </a:fillRef>
          <a:effectRef idx="0">
            <a:schemeClr val="accent5"/>
          </a:effectRef>
          <a:fontRef idx="minor">
            <a:schemeClr val="tx1"/>
          </a:fontRef>
        </dgm:style>
      </dgm:prSet>
      <dgm:spPr>
        <a:ln/>
      </dgm:spPr>
      <dgm:t>
        <a:bodyPr/>
        <a:lstStyle/>
        <a:p>
          <a:endParaRPr lang="en-IN"/>
        </a:p>
      </dgm:t>
    </dgm:pt>
    <dgm:pt modelId="{0A521E16-3AA0-48FB-8461-45848EB74C4F}" type="sibTrans" cxnId="{EC7B9ACE-A3DD-49DF-BD34-33B23D3949D3}">
      <dgm:prSet/>
      <dgm:spPr/>
      <dgm:t>
        <a:bodyPr/>
        <a:lstStyle/>
        <a:p>
          <a:endParaRPr lang="en-IN"/>
        </a:p>
      </dgm:t>
    </dgm:pt>
    <dgm:pt modelId="{53658027-9D86-4CF4-ADBA-A27E9DF85EC4}">
      <dgm:prSet phldrT="[Text]"/>
      <dgm:spPr>
        <a:solidFill>
          <a:srgbClr val="92D050"/>
        </a:solidFill>
        <a:ln>
          <a:noFill/>
        </a:ln>
      </dgm:spPr>
      <dgm:t>
        <a:bodyPr/>
        <a:lstStyle/>
        <a:p>
          <a:r>
            <a:rPr lang="en-US" dirty="0">
              <a:solidFill>
                <a:schemeClr val="tx1"/>
              </a:solidFill>
            </a:rPr>
            <a:t>Enhance shareholders returns</a:t>
          </a:r>
          <a:endParaRPr lang="en-IN" dirty="0">
            <a:solidFill>
              <a:schemeClr val="tx1"/>
            </a:solidFill>
          </a:endParaRPr>
        </a:p>
      </dgm:t>
    </dgm:pt>
    <dgm:pt modelId="{45C2FBDB-D9E7-4385-A05F-9C529FE2F5DA}" type="parTrans" cxnId="{1863BB85-8FA1-46EA-807F-AE7B9746C11F}">
      <dgm:prSet>
        <dgm:style>
          <a:lnRef idx="1">
            <a:schemeClr val="accent5"/>
          </a:lnRef>
          <a:fillRef idx="0">
            <a:schemeClr val="accent5"/>
          </a:fillRef>
          <a:effectRef idx="0">
            <a:schemeClr val="accent5"/>
          </a:effectRef>
          <a:fontRef idx="minor">
            <a:schemeClr val="tx1"/>
          </a:fontRef>
        </dgm:style>
      </dgm:prSet>
      <dgm:spPr>
        <a:ln/>
      </dgm:spPr>
      <dgm:t>
        <a:bodyPr/>
        <a:lstStyle/>
        <a:p>
          <a:endParaRPr lang="en-IN"/>
        </a:p>
      </dgm:t>
    </dgm:pt>
    <dgm:pt modelId="{22432F39-5574-4811-8867-CC4D5601F7DC}" type="sibTrans" cxnId="{1863BB85-8FA1-46EA-807F-AE7B9746C11F}">
      <dgm:prSet/>
      <dgm:spPr/>
      <dgm:t>
        <a:bodyPr/>
        <a:lstStyle/>
        <a:p>
          <a:endParaRPr lang="en-IN"/>
        </a:p>
      </dgm:t>
    </dgm:pt>
    <dgm:pt modelId="{3776E1E1-4F52-48E4-9C7E-496468D96B86}">
      <dgm:prSet phldrT="[Text]"/>
      <dgm:spPr>
        <a:solidFill>
          <a:srgbClr val="92D050"/>
        </a:solidFill>
        <a:ln>
          <a:noFill/>
        </a:ln>
      </dgm:spPr>
      <dgm:t>
        <a:bodyPr/>
        <a:lstStyle/>
        <a:p>
          <a:r>
            <a:rPr lang="en-US" dirty="0">
              <a:solidFill>
                <a:schemeClr val="tx1"/>
              </a:solidFill>
            </a:rPr>
            <a:t>Increase market share</a:t>
          </a:r>
          <a:endParaRPr lang="en-IN" dirty="0">
            <a:solidFill>
              <a:schemeClr val="tx1"/>
            </a:solidFill>
          </a:endParaRPr>
        </a:p>
      </dgm:t>
    </dgm:pt>
    <dgm:pt modelId="{47257C09-4931-4100-839A-0D6D98BB195A}" type="parTrans" cxnId="{9143BAEC-FEEC-486A-914D-9385C001C894}">
      <dgm:prSet>
        <dgm:style>
          <a:lnRef idx="1">
            <a:schemeClr val="accent5"/>
          </a:lnRef>
          <a:fillRef idx="0">
            <a:schemeClr val="accent5"/>
          </a:fillRef>
          <a:effectRef idx="0">
            <a:schemeClr val="accent5"/>
          </a:effectRef>
          <a:fontRef idx="minor">
            <a:schemeClr val="tx1"/>
          </a:fontRef>
        </dgm:style>
      </dgm:prSet>
      <dgm:spPr>
        <a:ln/>
      </dgm:spPr>
      <dgm:t>
        <a:bodyPr/>
        <a:lstStyle/>
        <a:p>
          <a:endParaRPr lang="en-IN"/>
        </a:p>
      </dgm:t>
    </dgm:pt>
    <dgm:pt modelId="{2059121C-AEB9-43CC-8058-9E6CC6F5CF11}" type="sibTrans" cxnId="{9143BAEC-FEEC-486A-914D-9385C001C894}">
      <dgm:prSet/>
      <dgm:spPr/>
      <dgm:t>
        <a:bodyPr/>
        <a:lstStyle/>
        <a:p>
          <a:endParaRPr lang="en-IN"/>
        </a:p>
      </dgm:t>
    </dgm:pt>
    <dgm:pt modelId="{5610015E-700A-46C9-88C3-764E4EFB487B}">
      <dgm:prSet phldrT="[Text]"/>
      <dgm:spPr>
        <a:solidFill>
          <a:srgbClr val="92D050"/>
        </a:solidFill>
        <a:ln>
          <a:noFill/>
        </a:ln>
      </dgm:spPr>
      <dgm:t>
        <a:bodyPr/>
        <a:lstStyle/>
        <a:p>
          <a:r>
            <a:rPr lang="en-US" dirty="0">
              <a:solidFill>
                <a:schemeClr val="tx1"/>
              </a:solidFill>
            </a:rPr>
            <a:t>Provide Quality to customers</a:t>
          </a:r>
          <a:endParaRPr lang="en-IN" dirty="0">
            <a:solidFill>
              <a:schemeClr val="tx1"/>
            </a:solidFill>
          </a:endParaRPr>
        </a:p>
      </dgm:t>
    </dgm:pt>
    <dgm:pt modelId="{85F849C6-3155-434C-81CA-AF8604B39559}" type="parTrans" cxnId="{F764A10D-D36A-4CD7-92DA-A67250CE3B7D}">
      <dgm:prSet>
        <dgm:style>
          <a:lnRef idx="1">
            <a:schemeClr val="accent5"/>
          </a:lnRef>
          <a:fillRef idx="0">
            <a:schemeClr val="accent5"/>
          </a:fillRef>
          <a:effectRef idx="0">
            <a:schemeClr val="accent5"/>
          </a:effectRef>
          <a:fontRef idx="minor">
            <a:schemeClr val="tx1"/>
          </a:fontRef>
        </dgm:style>
      </dgm:prSet>
      <dgm:spPr>
        <a:ln/>
      </dgm:spPr>
      <dgm:t>
        <a:bodyPr/>
        <a:lstStyle/>
        <a:p>
          <a:endParaRPr lang="en-IN"/>
        </a:p>
      </dgm:t>
    </dgm:pt>
    <dgm:pt modelId="{EA594713-6FFC-46D2-8F64-59A5BAD6FA29}" type="sibTrans" cxnId="{F764A10D-D36A-4CD7-92DA-A67250CE3B7D}">
      <dgm:prSet/>
      <dgm:spPr/>
      <dgm:t>
        <a:bodyPr/>
        <a:lstStyle/>
        <a:p>
          <a:endParaRPr lang="en-IN"/>
        </a:p>
      </dgm:t>
    </dgm:pt>
    <dgm:pt modelId="{B646EC6F-A668-4476-ADFD-31808E0EFE1D}">
      <dgm:prSet/>
      <dgm:spPr>
        <a:solidFill>
          <a:srgbClr val="92D050"/>
        </a:solidFill>
        <a:ln>
          <a:noFill/>
        </a:ln>
      </dgm:spPr>
      <dgm:t>
        <a:bodyPr/>
        <a:lstStyle/>
        <a:p>
          <a:r>
            <a:rPr lang="en-US" dirty="0">
              <a:solidFill>
                <a:schemeClr val="tx1"/>
              </a:solidFill>
            </a:rPr>
            <a:t>Adapt and Adjust</a:t>
          </a:r>
          <a:endParaRPr lang="en-IN" dirty="0">
            <a:solidFill>
              <a:schemeClr val="tx1"/>
            </a:solidFill>
          </a:endParaRPr>
        </a:p>
      </dgm:t>
    </dgm:pt>
    <dgm:pt modelId="{9D14F36B-197B-4676-9A5F-6073CCCC2913}" type="parTrans" cxnId="{1B9F4834-843E-4630-85F1-93889F3BCAD4}">
      <dgm:prSet>
        <dgm:style>
          <a:lnRef idx="1">
            <a:schemeClr val="accent5"/>
          </a:lnRef>
          <a:fillRef idx="0">
            <a:schemeClr val="accent5"/>
          </a:fillRef>
          <a:effectRef idx="0">
            <a:schemeClr val="accent5"/>
          </a:effectRef>
          <a:fontRef idx="minor">
            <a:schemeClr val="tx1"/>
          </a:fontRef>
        </dgm:style>
      </dgm:prSet>
      <dgm:spPr>
        <a:ln/>
      </dgm:spPr>
      <dgm:t>
        <a:bodyPr/>
        <a:lstStyle/>
        <a:p>
          <a:endParaRPr lang="en-IN"/>
        </a:p>
      </dgm:t>
    </dgm:pt>
    <dgm:pt modelId="{A7F50597-742B-4A1F-910F-C482092FFB75}" type="sibTrans" cxnId="{1B9F4834-843E-4630-85F1-93889F3BCAD4}">
      <dgm:prSet/>
      <dgm:spPr/>
      <dgm:t>
        <a:bodyPr/>
        <a:lstStyle/>
        <a:p>
          <a:endParaRPr lang="en-IN"/>
        </a:p>
      </dgm:t>
    </dgm:pt>
    <dgm:pt modelId="{BB9B589F-D0E9-48DE-9B53-00AF775B3AE4}" type="pres">
      <dgm:prSet presAssocID="{6E68BB01-5013-4A91-97F9-78C1202A9D72}" presName="cycle" presStyleCnt="0">
        <dgm:presLayoutVars>
          <dgm:chMax val="1"/>
          <dgm:dir/>
          <dgm:animLvl val="ctr"/>
          <dgm:resizeHandles val="exact"/>
        </dgm:presLayoutVars>
      </dgm:prSet>
      <dgm:spPr/>
    </dgm:pt>
    <dgm:pt modelId="{3D092196-6ADB-4A57-985F-D7FC2719ABAB}" type="pres">
      <dgm:prSet presAssocID="{C4EE79A1-6471-4AF7-A61B-8783A1850475}" presName="centerShape" presStyleLbl="node0" presStyleIdx="0" presStyleCnt="1"/>
      <dgm:spPr/>
    </dgm:pt>
    <dgm:pt modelId="{825A43DF-E51C-404C-9842-9E67B60D5762}" type="pres">
      <dgm:prSet presAssocID="{90393ECF-A616-4543-83EE-174E8F4B2B02}" presName="Name9" presStyleLbl="parChTrans1D2" presStyleIdx="0" presStyleCnt="5"/>
      <dgm:spPr>
        <a:prstGeom prst="leftArrow">
          <a:avLst/>
        </a:prstGeom>
      </dgm:spPr>
    </dgm:pt>
    <dgm:pt modelId="{F3781041-20AA-4BB7-85F0-3B23D13DE0DE}" type="pres">
      <dgm:prSet presAssocID="{90393ECF-A616-4543-83EE-174E8F4B2B02}" presName="connTx" presStyleLbl="parChTrans1D2" presStyleIdx="0" presStyleCnt="5"/>
      <dgm:spPr/>
    </dgm:pt>
    <dgm:pt modelId="{E20ECBD4-D8E5-4618-AC1D-E2F2552BC220}" type="pres">
      <dgm:prSet presAssocID="{C82DA28F-E5E8-4B2B-9C6D-20485FB2389F}" presName="node" presStyleLbl="node1" presStyleIdx="0" presStyleCnt="5">
        <dgm:presLayoutVars>
          <dgm:bulletEnabled val="1"/>
        </dgm:presLayoutVars>
      </dgm:prSet>
      <dgm:spPr/>
    </dgm:pt>
    <dgm:pt modelId="{A9A6B724-D269-4CEE-B4AA-4D72BF9F37C4}" type="pres">
      <dgm:prSet presAssocID="{45C2FBDB-D9E7-4385-A05F-9C529FE2F5DA}" presName="Name9" presStyleLbl="parChTrans1D2" presStyleIdx="1" presStyleCnt="5"/>
      <dgm:spPr>
        <a:prstGeom prst="leftArrow">
          <a:avLst/>
        </a:prstGeom>
      </dgm:spPr>
    </dgm:pt>
    <dgm:pt modelId="{2BF3B4CA-75B4-47B2-B8CD-4DA5C87952C7}" type="pres">
      <dgm:prSet presAssocID="{45C2FBDB-D9E7-4385-A05F-9C529FE2F5DA}" presName="connTx" presStyleLbl="parChTrans1D2" presStyleIdx="1" presStyleCnt="5"/>
      <dgm:spPr/>
    </dgm:pt>
    <dgm:pt modelId="{8E0D07A6-5FCE-4E01-9651-BA9EA8712837}" type="pres">
      <dgm:prSet presAssocID="{53658027-9D86-4CF4-ADBA-A27E9DF85EC4}" presName="node" presStyleLbl="node1" presStyleIdx="1" presStyleCnt="5">
        <dgm:presLayoutVars>
          <dgm:bulletEnabled val="1"/>
        </dgm:presLayoutVars>
      </dgm:prSet>
      <dgm:spPr/>
    </dgm:pt>
    <dgm:pt modelId="{998C5D29-47E2-45D7-B5B5-45A8AEC70C81}" type="pres">
      <dgm:prSet presAssocID="{47257C09-4931-4100-839A-0D6D98BB195A}" presName="Name9" presStyleLbl="parChTrans1D2" presStyleIdx="2" presStyleCnt="5"/>
      <dgm:spPr>
        <a:prstGeom prst="leftArrow">
          <a:avLst/>
        </a:prstGeom>
      </dgm:spPr>
    </dgm:pt>
    <dgm:pt modelId="{B064C38A-5931-4D09-AD81-874C4A7F087A}" type="pres">
      <dgm:prSet presAssocID="{47257C09-4931-4100-839A-0D6D98BB195A}" presName="connTx" presStyleLbl="parChTrans1D2" presStyleIdx="2" presStyleCnt="5"/>
      <dgm:spPr/>
    </dgm:pt>
    <dgm:pt modelId="{38709E46-3D29-4A2E-A2CB-3391824DBA43}" type="pres">
      <dgm:prSet presAssocID="{3776E1E1-4F52-48E4-9C7E-496468D96B86}" presName="node" presStyleLbl="node1" presStyleIdx="2" presStyleCnt="5">
        <dgm:presLayoutVars>
          <dgm:bulletEnabled val="1"/>
        </dgm:presLayoutVars>
      </dgm:prSet>
      <dgm:spPr/>
    </dgm:pt>
    <dgm:pt modelId="{354DF128-2A23-4A1E-A957-C095293F2867}" type="pres">
      <dgm:prSet presAssocID="{85F849C6-3155-434C-81CA-AF8604B39559}" presName="Name9" presStyleLbl="parChTrans1D2" presStyleIdx="3" presStyleCnt="5"/>
      <dgm:spPr>
        <a:prstGeom prst="leftArrow">
          <a:avLst/>
        </a:prstGeom>
      </dgm:spPr>
    </dgm:pt>
    <dgm:pt modelId="{F4DF5E96-4474-463B-ACBB-0C4D5929B705}" type="pres">
      <dgm:prSet presAssocID="{85F849C6-3155-434C-81CA-AF8604B39559}" presName="connTx" presStyleLbl="parChTrans1D2" presStyleIdx="3" presStyleCnt="5"/>
      <dgm:spPr/>
    </dgm:pt>
    <dgm:pt modelId="{A821CE20-51C5-469D-AF70-BD005502B315}" type="pres">
      <dgm:prSet presAssocID="{5610015E-700A-46C9-88C3-764E4EFB487B}" presName="node" presStyleLbl="node1" presStyleIdx="3" presStyleCnt="5">
        <dgm:presLayoutVars>
          <dgm:bulletEnabled val="1"/>
        </dgm:presLayoutVars>
      </dgm:prSet>
      <dgm:spPr/>
    </dgm:pt>
    <dgm:pt modelId="{70EB1EF9-B549-46C1-8BCE-3668F7676CA0}" type="pres">
      <dgm:prSet presAssocID="{9D14F36B-197B-4676-9A5F-6073CCCC2913}" presName="Name9" presStyleLbl="parChTrans1D2" presStyleIdx="4" presStyleCnt="5"/>
      <dgm:spPr>
        <a:prstGeom prst="leftArrow">
          <a:avLst/>
        </a:prstGeom>
      </dgm:spPr>
    </dgm:pt>
    <dgm:pt modelId="{B6408546-D6FB-40B6-B38D-8C6F157FB38C}" type="pres">
      <dgm:prSet presAssocID="{9D14F36B-197B-4676-9A5F-6073CCCC2913}" presName="connTx" presStyleLbl="parChTrans1D2" presStyleIdx="4" presStyleCnt="5"/>
      <dgm:spPr/>
    </dgm:pt>
    <dgm:pt modelId="{37B443B6-6434-4E66-970F-B8D676092D7F}" type="pres">
      <dgm:prSet presAssocID="{B646EC6F-A668-4476-ADFD-31808E0EFE1D}" presName="node" presStyleLbl="node1" presStyleIdx="4" presStyleCnt="5">
        <dgm:presLayoutVars>
          <dgm:bulletEnabled val="1"/>
        </dgm:presLayoutVars>
      </dgm:prSet>
      <dgm:spPr/>
    </dgm:pt>
  </dgm:ptLst>
  <dgm:cxnLst>
    <dgm:cxn modelId="{6A4C8505-E15E-48C4-AD38-4DB89DAD5CD0}" type="presOf" srcId="{45C2FBDB-D9E7-4385-A05F-9C529FE2F5DA}" destId="{A9A6B724-D269-4CEE-B4AA-4D72BF9F37C4}" srcOrd="0" destOrd="0" presId="urn:microsoft.com/office/officeart/2005/8/layout/radial1"/>
    <dgm:cxn modelId="{F764A10D-D36A-4CD7-92DA-A67250CE3B7D}" srcId="{C4EE79A1-6471-4AF7-A61B-8783A1850475}" destId="{5610015E-700A-46C9-88C3-764E4EFB487B}" srcOrd="3" destOrd="0" parTransId="{85F849C6-3155-434C-81CA-AF8604B39559}" sibTransId="{EA594713-6FFC-46D2-8F64-59A5BAD6FA29}"/>
    <dgm:cxn modelId="{3A6D5A2B-3B57-4AE2-8D5D-1B04B4C34E77}" type="presOf" srcId="{90393ECF-A616-4543-83EE-174E8F4B2B02}" destId="{825A43DF-E51C-404C-9842-9E67B60D5762}" srcOrd="0" destOrd="0" presId="urn:microsoft.com/office/officeart/2005/8/layout/radial1"/>
    <dgm:cxn modelId="{1B9F4834-843E-4630-85F1-93889F3BCAD4}" srcId="{C4EE79A1-6471-4AF7-A61B-8783A1850475}" destId="{B646EC6F-A668-4476-ADFD-31808E0EFE1D}" srcOrd="4" destOrd="0" parTransId="{9D14F36B-197B-4676-9A5F-6073CCCC2913}" sibTransId="{A7F50597-742B-4A1F-910F-C482092FFB75}"/>
    <dgm:cxn modelId="{AD1A6761-DDF7-4ACA-AB9C-5DC99AB690EA}" type="presOf" srcId="{5610015E-700A-46C9-88C3-764E4EFB487B}" destId="{A821CE20-51C5-469D-AF70-BD005502B315}" srcOrd="0" destOrd="0" presId="urn:microsoft.com/office/officeart/2005/8/layout/radial1"/>
    <dgm:cxn modelId="{B0269462-0D9B-4652-B8AD-26A132247474}" type="presOf" srcId="{C4EE79A1-6471-4AF7-A61B-8783A1850475}" destId="{3D092196-6ADB-4A57-985F-D7FC2719ABAB}" srcOrd="0" destOrd="0" presId="urn:microsoft.com/office/officeart/2005/8/layout/radial1"/>
    <dgm:cxn modelId="{AD927F67-DF3F-4A15-9369-778A55F5E5DB}" type="presOf" srcId="{90393ECF-A616-4543-83EE-174E8F4B2B02}" destId="{F3781041-20AA-4BB7-85F0-3B23D13DE0DE}" srcOrd="1" destOrd="0" presId="urn:microsoft.com/office/officeart/2005/8/layout/radial1"/>
    <dgm:cxn modelId="{5815FE68-E9FD-4DA4-9C4B-5100F7CC634C}" type="presOf" srcId="{85F849C6-3155-434C-81CA-AF8604B39559}" destId="{354DF128-2A23-4A1E-A957-C095293F2867}" srcOrd="0" destOrd="0" presId="urn:microsoft.com/office/officeart/2005/8/layout/radial1"/>
    <dgm:cxn modelId="{A5A5A270-3C6A-4244-8587-E7ACBC883651}" srcId="{6E68BB01-5013-4A91-97F9-78C1202A9D72}" destId="{C4EE79A1-6471-4AF7-A61B-8783A1850475}" srcOrd="0" destOrd="0" parTransId="{6D67CE53-1BFD-430B-9DE4-658EA82AD4D4}" sibTransId="{6BFB06DB-3224-4C12-8D9E-3CE4A0229650}"/>
    <dgm:cxn modelId="{36085473-4725-4306-A4D1-B1DE435BA40F}" type="presOf" srcId="{47257C09-4931-4100-839A-0D6D98BB195A}" destId="{998C5D29-47E2-45D7-B5B5-45A8AEC70C81}" srcOrd="0" destOrd="0" presId="urn:microsoft.com/office/officeart/2005/8/layout/radial1"/>
    <dgm:cxn modelId="{1863BB85-8FA1-46EA-807F-AE7B9746C11F}" srcId="{C4EE79A1-6471-4AF7-A61B-8783A1850475}" destId="{53658027-9D86-4CF4-ADBA-A27E9DF85EC4}" srcOrd="1" destOrd="0" parTransId="{45C2FBDB-D9E7-4385-A05F-9C529FE2F5DA}" sibTransId="{22432F39-5574-4811-8867-CC4D5601F7DC}"/>
    <dgm:cxn modelId="{C98C1E88-B432-4706-97D5-FE20749EF48B}" type="presOf" srcId="{45C2FBDB-D9E7-4385-A05F-9C529FE2F5DA}" destId="{2BF3B4CA-75B4-47B2-B8CD-4DA5C87952C7}" srcOrd="1" destOrd="0" presId="urn:microsoft.com/office/officeart/2005/8/layout/radial1"/>
    <dgm:cxn modelId="{C2111A8B-1F5F-4DE0-8B92-53DB0CBCC38A}" type="presOf" srcId="{B646EC6F-A668-4476-ADFD-31808E0EFE1D}" destId="{37B443B6-6434-4E66-970F-B8D676092D7F}" srcOrd="0" destOrd="0" presId="urn:microsoft.com/office/officeart/2005/8/layout/radial1"/>
    <dgm:cxn modelId="{6C4AA492-4149-4F0B-9FE0-3F22B19EA6AB}" type="presOf" srcId="{C82DA28F-E5E8-4B2B-9C6D-20485FB2389F}" destId="{E20ECBD4-D8E5-4618-AC1D-E2F2552BC220}" srcOrd="0" destOrd="0" presId="urn:microsoft.com/office/officeart/2005/8/layout/radial1"/>
    <dgm:cxn modelId="{8C013098-D41A-4506-99B6-91D6A6316906}" type="presOf" srcId="{85F849C6-3155-434C-81CA-AF8604B39559}" destId="{F4DF5E96-4474-463B-ACBB-0C4D5929B705}" srcOrd="1" destOrd="0" presId="urn:microsoft.com/office/officeart/2005/8/layout/radial1"/>
    <dgm:cxn modelId="{D56406A0-8DB7-47DE-AED0-FE63753FFF09}" type="presOf" srcId="{53658027-9D86-4CF4-ADBA-A27E9DF85EC4}" destId="{8E0D07A6-5FCE-4E01-9651-BA9EA8712837}" srcOrd="0" destOrd="0" presId="urn:microsoft.com/office/officeart/2005/8/layout/radial1"/>
    <dgm:cxn modelId="{E5DF08B1-9B40-4EBE-B79E-143486637D16}" type="presOf" srcId="{9D14F36B-197B-4676-9A5F-6073CCCC2913}" destId="{B6408546-D6FB-40B6-B38D-8C6F157FB38C}" srcOrd="1" destOrd="0" presId="urn:microsoft.com/office/officeart/2005/8/layout/radial1"/>
    <dgm:cxn modelId="{DF4D2CB3-D18D-4BDF-A261-D253FF1AE17D}" type="presOf" srcId="{9D14F36B-197B-4676-9A5F-6073CCCC2913}" destId="{70EB1EF9-B549-46C1-8BCE-3668F7676CA0}" srcOrd="0" destOrd="0" presId="urn:microsoft.com/office/officeart/2005/8/layout/radial1"/>
    <dgm:cxn modelId="{2051DABD-57DB-4DB7-B992-BACBFF6C9372}" type="presOf" srcId="{3776E1E1-4F52-48E4-9C7E-496468D96B86}" destId="{38709E46-3D29-4A2E-A2CB-3391824DBA43}" srcOrd="0" destOrd="0" presId="urn:microsoft.com/office/officeart/2005/8/layout/radial1"/>
    <dgm:cxn modelId="{EC7B9ACE-A3DD-49DF-BD34-33B23D3949D3}" srcId="{C4EE79A1-6471-4AF7-A61B-8783A1850475}" destId="{C82DA28F-E5E8-4B2B-9C6D-20485FB2389F}" srcOrd="0" destOrd="0" parTransId="{90393ECF-A616-4543-83EE-174E8F4B2B02}" sibTransId="{0A521E16-3AA0-48FB-8461-45848EB74C4F}"/>
    <dgm:cxn modelId="{3346BEE1-99C2-4C52-AC2D-7F169D48562E}" type="presOf" srcId="{6E68BB01-5013-4A91-97F9-78C1202A9D72}" destId="{BB9B589F-D0E9-48DE-9B53-00AF775B3AE4}" srcOrd="0" destOrd="0" presId="urn:microsoft.com/office/officeart/2005/8/layout/radial1"/>
    <dgm:cxn modelId="{7070B5E5-DFA7-4352-AA5D-2C01955C9A1E}" type="presOf" srcId="{47257C09-4931-4100-839A-0D6D98BB195A}" destId="{B064C38A-5931-4D09-AD81-874C4A7F087A}" srcOrd="1" destOrd="0" presId="urn:microsoft.com/office/officeart/2005/8/layout/radial1"/>
    <dgm:cxn modelId="{9143BAEC-FEEC-486A-914D-9385C001C894}" srcId="{C4EE79A1-6471-4AF7-A61B-8783A1850475}" destId="{3776E1E1-4F52-48E4-9C7E-496468D96B86}" srcOrd="2" destOrd="0" parTransId="{47257C09-4931-4100-839A-0D6D98BB195A}" sibTransId="{2059121C-AEB9-43CC-8058-9E6CC6F5CF11}"/>
    <dgm:cxn modelId="{92F67FEF-DAD1-453E-BDDD-72E5240EAF92}" type="presParOf" srcId="{BB9B589F-D0E9-48DE-9B53-00AF775B3AE4}" destId="{3D092196-6ADB-4A57-985F-D7FC2719ABAB}" srcOrd="0" destOrd="0" presId="urn:microsoft.com/office/officeart/2005/8/layout/radial1"/>
    <dgm:cxn modelId="{DE7AA3B1-B2CA-43D4-97E5-602D81C46693}" type="presParOf" srcId="{BB9B589F-D0E9-48DE-9B53-00AF775B3AE4}" destId="{825A43DF-E51C-404C-9842-9E67B60D5762}" srcOrd="1" destOrd="0" presId="urn:microsoft.com/office/officeart/2005/8/layout/radial1"/>
    <dgm:cxn modelId="{F5D19B97-F0C9-4783-B21A-7FBC25A8580F}" type="presParOf" srcId="{825A43DF-E51C-404C-9842-9E67B60D5762}" destId="{F3781041-20AA-4BB7-85F0-3B23D13DE0DE}" srcOrd="0" destOrd="0" presId="urn:microsoft.com/office/officeart/2005/8/layout/radial1"/>
    <dgm:cxn modelId="{AE7424FD-FBCC-40F9-856F-3761982E6DF1}" type="presParOf" srcId="{BB9B589F-D0E9-48DE-9B53-00AF775B3AE4}" destId="{E20ECBD4-D8E5-4618-AC1D-E2F2552BC220}" srcOrd="2" destOrd="0" presId="urn:microsoft.com/office/officeart/2005/8/layout/radial1"/>
    <dgm:cxn modelId="{52B5849E-6A97-488C-860A-2FED431712DC}" type="presParOf" srcId="{BB9B589F-D0E9-48DE-9B53-00AF775B3AE4}" destId="{A9A6B724-D269-4CEE-B4AA-4D72BF9F37C4}" srcOrd="3" destOrd="0" presId="urn:microsoft.com/office/officeart/2005/8/layout/radial1"/>
    <dgm:cxn modelId="{23E5BC26-5E24-4CAB-A675-B7981309DCB3}" type="presParOf" srcId="{A9A6B724-D269-4CEE-B4AA-4D72BF9F37C4}" destId="{2BF3B4CA-75B4-47B2-B8CD-4DA5C87952C7}" srcOrd="0" destOrd="0" presId="urn:microsoft.com/office/officeart/2005/8/layout/radial1"/>
    <dgm:cxn modelId="{F40C0E0A-3E91-4CEB-80EA-C3645F1AAEAD}" type="presParOf" srcId="{BB9B589F-D0E9-48DE-9B53-00AF775B3AE4}" destId="{8E0D07A6-5FCE-4E01-9651-BA9EA8712837}" srcOrd="4" destOrd="0" presId="urn:microsoft.com/office/officeart/2005/8/layout/radial1"/>
    <dgm:cxn modelId="{2DA03EF7-0FDC-4252-A2CD-7B1CC9135EFB}" type="presParOf" srcId="{BB9B589F-D0E9-48DE-9B53-00AF775B3AE4}" destId="{998C5D29-47E2-45D7-B5B5-45A8AEC70C81}" srcOrd="5" destOrd="0" presId="urn:microsoft.com/office/officeart/2005/8/layout/radial1"/>
    <dgm:cxn modelId="{EFD913E4-27D5-4B0E-8E4A-84659813B3D2}" type="presParOf" srcId="{998C5D29-47E2-45D7-B5B5-45A8AEC70C81}" destId="{B064C38A-5931-4D09-AD81-874C4A7F087A}" srcOrd="0" destOrd="0" presId="urn:microsoft.com/office/officeart/2005/8/layout/radial1"/>
    <dgm:cxn modelId="{E3CDB972-D436-4133-8273-C19ED843352B}" type="presParOf" srcId="{BB9B589F-D0E9-48DE-9B53-00AF775B3AE4}" destId="{38709E46-3D29-4A2E-A2CB-3391824DBA43}" srcOrd="6" destOrd="0" presId="urn:microsoft.com/office/officeart/2005/8/layout/radial1"/>
    <dgm:cxn modelId="{A8E51DF4-85C0-4C26-BBCE-FF92541883CE}" type="presParOf" srcId="{BB9B589F-D0E9-48DE-9B53-00AF775B3AE4}" destId="{354DF128-2A23-4A1E-A957-C095293F2867}" srcOrd="7" destOrd="0" presId="urn:microsoft.com/office/officeart/2005/8/layout/radial1"/>
    <dgm:cxn modelId="{139A452B-845E-4CFC-BDE6-297CE34AEC29}" type="presParOf" srcId="{354DF128-2A23-4A1E-A957-C095293F2867}" destId="{F4DF5E96-4474-463B-ACBB-0C4D5929B705}" srcOrd="0" destOrd="0" presId="urn:microsoft.com/office/officeart/2005/8/layout/radial1"/>
    <dgm:cxn modelId="{56EF9816-32AC-4F53-A7AF-35E50CD5BA8B}" type="presParOf" srcId="{BB9B589F-D0E9-48DE-9B53-00AF775B3AE4}" destId="{A821CE20-51C5-469D-AF70-BD005502B315}" srcOrd="8" destOrd="0" presId="urn:microsoft.com/office/officeart/2005/8/layout/radial1"/>
    <dgm:cxn modelId="{704D96F1-6BF4-4792-9100-5264EA996ED8}" type="presParOf" srcId="{BB9B589F-D0E9-48DE-9B53-00AF775B3AE4}" destId="{70EB1EF9-B549-46C1-8BCE-3668F7676CA0}" srcOrd="9" destOrd="0" presId="urn:microsoft.com/office/officeart/2005/8/layout/radial1"/>
    <dgm:cxn modelId="{4F67D264-AE5A-4AE9-860B-534AEA88A44C}" type="presParOf" srcId="{70EB1EF9-B549-46C1-8BCE-3668F7676CA0}" destId="{B6408546-D6FB-40B6-B38D-8C6F157FB38C}" srcOrd="0" destOrd="0" presId="urn:microsoft.com/office/officeart/2005/8/layout/radial1"/>
    <dgm:cxn modelId="{0CED0895-38A5-4FC5-8E87-BF4312B5286B}" type="presParOf" srcId="{BB9B589F-D0E9-48DE-9B53-00AF775B3AE4}" destId="{37B443B6-6434-4E66-970F-B8D676092D7F}" srcOrd="10"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68BB01-5013-4A91-97F9-78C1202A9D7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IN"/>
        </a:p>
      </dgm:t>
    </dgm:pt>
    <dgm:pt modelId="{C4EE79A1-6471-4AF7-A61B-8783A1850475}">
      <dgm:prSet phldrT="[Text]"/>
      <dgm:spPr>
        <a:solidFill>
          <a:srgbClr val="00B0F0"/>
        </a:solidFill>
        <a:ln>
          <a:noFill/>
        </a:ln>
      </dgm:spPr>
      <dgm:t>
        <a:bodyPr/>
        <a:lstStyle/>
        <a:p>
          <a:r>
            <a:rPr lang="en-US" dirty="0">
              <a:solidFill>
                <a:schemeClr val="tx1"/>
              </a:solidFill>
              <a:latin typeface="Times New Roman" panose="02020603050405020304" pitchFamily="18" charset="0"/>
              <a:cs typeface="Times New Roman" panose="02020603050405020304" pitchFamily="18" charset="0"/>
            </a:rPr>
            <a:t>Specific objectives of a company</a:t>
          </a:r>
          <a:endParaRPr lang="en-IN" dirty="0">
            <a:solidFill>
              <a:schemeClr val="tx1"/>
            </a:solidFill>
            <a:latin typeface="Times New Roman" panose="02020603050405020304" pitchFamily="18" charset="0"/>
            <a:cs typeface="Times New Roman" panose="02020603050405020304" pitchFamily="18" charset="0"/>
          </a:endParaRPr>
        </a:p>
      </dgm:t>
    </dgm:pt>
    <dgm:pt modelId="{6D67CE53-1BFD-430B-9DE4-658EA82AD4D4}" type="parTrans" cxnId="{A5A5A270-3C6A-4244-8587-E7ACBC883651}">
      <dgm:prSet/>
      <dgm:spPr/>
      <dgm:t>
        <a:bodyPr/>
        <a:lstStyle/>
        <a:p>
          <a:endParaRPr lang="en-IN"/>
        </a:p>
      </dgm:t>
    </dgm:pt>
    <dgm:pt modelId="{6BFB06DB-3224-4C12-8D9E-3CE4A0229650}" type="sibTrans" cxnId="{A5A5A270-3C6A-4244-8587-E7ACBC883651}">
      <dgm:prSet/>
      <dgm:spPr/>
      <dgm:t>
        <a:bodyPr/>
        <a:lstStyle/>
        <a:p>
          <a:endParaRPr lang="en-IN"/>
        </a:p>
      </dgm:t>
    </dgm:pt>
    <dgm:pt modelId="{C82DA28F-E5E8-4B2B-9C6D-20485FB2389F}">
      <dgm:prSet phldrT="[Text]"/>
      <dgm:spPr>
        <a:solidFill>
          <a:srgbClr val="92D050"/>
        </a:solidFill>
        <a:ln>
          <a:noFill/>
        </a:ln>
      </dgm:spPr>
      <dgm:t>
        <a:bodyPr/>
        <a:lstStyle/>
        <a:p>
          <a:r>
            <a:rPr lang="en-US" dirty="0">
              <a:solidFill>
                <a:schemeClr val="tx1"/>
              </a:solidFill>
            </a:rPr>
            <a:t>Increase </a:t>
          </a:r>
          <a:r>
            <a:rPr lang="en-US" dirty="0" err="1">
              <a:solidFill>
                <a:schemeClr val="tx1"/>
              </a:solidFill>
            </a:rPr>
            <a:t>Prouctivity</a:t>
          </a:r>
          <a:r>
            <a:rPr lang="en-US" dirty="0">
              <a:solidFill>
                <a:schemeClr val="tx1"/>
              </a:solidFill>
            </a:rPr>
            <a:t> by a specific percentage</a:t>
          </a:r>
          <a:endParaRPr lang="en-IN" dirty="0">
            <a:solidFill>
              <a:schemeClr val="tx1"/>
            </a:solidFill>
          </a:endParaRPr>
        </a:p>
      </dgm:t>
    </dgm:pt>
    <dgm:pt modelId="{90393ECF-A616-4543-83EE-174E8F4B2B02}" type="parTrans" cxnId="{EC7B9ACE-A3DD-49DF-BD34-33B23D3949D3}">
      <dgm:prSet>
        <dgm:style>
          <a:lnRef idx="1">
            <a:schemeClr val="accent5"/>
          </a:lnRef>
          <a:fillRef idx="0">
            <a:schemeClr val="accent5"/>
          </a:fillRef>
          <a:effectRef idx="0">
            <a:schemeClr val="accent5"/>
          </a:effectRef>
          <a:fontRef idx="minor">
            <a:schemeClr val="tx1"/>
          </a:fontRef>
        </dgm:style>
      </dgm:prSet>
      <dgm:spPr>
        <a:ln/>
      </dgm:spPr>
      <dgm:t>
        <a:bodyPr/>
        <a:lstStyle/>
        <a:p>
          <a:endParaRPr lang="en-IN"/>
        </a:p>
      </dgm:t>
    </dgm:pt>
    <dgm:pt modelId="{0A521E16-3AA0-48FB-8461-45848EB74C4F}" type="sibTrans" cxnId="{EC7B9ACE-A3DD-49DF-BD34-33B23D3949D3}">
      <dgm:prSet/>
      <dgm:spPr/>
      <dgm:t>
        <a:bodyPr/>
        <a:lstStyle/>
        <a:p>
          <a:endParaRPr lang="en-IN"/>
        </a:p>
      </dgm:t>
    </dgm:pt>
    <dgm:pt modelId="{3776E1E1-4F52-48E4-9C7E-496468D96B86}">
      <dgm:prSet phldrT="[Text]"/>
      <dgm:spPr>
        <a:solidFill>
          <a:srgbClr val="92D050"/>
        </a:solidFill>
        <a:ln>
          <a:noFill/>
        </a:ln>
      </dgm:spPr>
      <dgm:t>
        <a:bodyPr/>
        <a:lstStyle/>
        <a:p>
          <a:r>
            <a:rPr lang="en-US" dirty="0">
              <a:solidFill>
                <a:schemeClr val="tx1"/>
              </a:solidFill>
            </a:rPr>
            <a:t>Improving specific attributes</a:t>
          </a:r>
          <a:endParaRPr lang="en-IN" dirty="0">
            <a:solidFill>
              <a:schemeClr val="tx1"/>
            </a:solidFill>
          </a:endParaRPr>
        </a:p>
      </dgm:t>
    </dgm:pt>
    <dgm:pt modelId="{47257C09-4931-4100-839A-0D6D98BB195A}" type="parTrans" cxnId="{9143BAEC-FEEC-486A-914D-9385C001C894}">
      <dgm:prSet>
        <dgm:style>
          <a:lnRef idx="1">
            <a:schemeClr val="accent5"/>
          </a:lnRef>
          <a:fillRef idx="0">
            <a:schemeClr val="accent5"/>
          </a:fillRef>
          <a:effectRef idx="0">
            <a:schemeClr val="accent5"/>
          </a:effectRef>
          <a:fontRef idx="minor">
            <a:schemeClr val="tx1"/>
          </a:fontRef>
        </dgm:style>
      </dgm:prSet>
      <dgm:spPr>
        <a:ln/>
      </dgm:spPr>
      <dgm:t>
        <a:bodyPr/>
        <a:lstStyle/>
        <a:p>
          <a:endParaRPr lang="en-IN"/>
        </a:p>
      </dgm:t>
    </dgm:pt>
    <dgm:pt modelId="{2059121C-AEB9-43CC-8058-9E6CC6F5CF11}" type="sibTrans" cxnId="{9143BAEC-FEEC-486A-914D-9385C001C894}">
      <dgm:prSet/>
      <dgm:spPr/>
      <dgm:t>
        <a:bodyPr/>
        <a:lstStyle/>
        <a:p>
          <a:endParaRPr lang="en-IN"/>
        </a:p>
      </dgm:t>
    </dgm:pt>
    <dgm:pt modelId="{5610015E-700A-46C9-88C3-764E4EFB487B}">
      <dgm:prSet phldrT="[Text]"/>
      <dgm:spPr>
        <a:solidFill>
          <a:srgbClr val="92D050"/>
        </a:solidFill>
        <a:ln>
          <a:noFill/>
        </a:ln>
      </dgm:spPr>
      <dgm:t>
        <a:bodyPr/>
        <a:lstStyle/>
        <a:p>
          <a:r>
            <a:rPr lang="en-US" dirty="0">
              <a:solidFill>
                <a:schemeClr val="tx1"/>
              </a:solidFill>
            </a:rPr>
            <a:t>Reduction in specific costs</a:t>
          </a:r>
          <a:endParaRPr lang="en-IN" dirty="0">
            <a:solidFill>
              <a:schemeClr val="tx1"/>
            </a:solidFill>
          </a:endParaRPr>
        </a:p>
      </dgm:t>
    </dgm:pt>
    <dgm:pt modelId="{85F849C6-3155-434C-81CA-AF8604B39559}" type="parTrans" cxnId="{F764A10D-D36A-4CD7-92DA-A67250CE3B7D}">
      <dgm:prSet>
        <dgm:style>
          <a:lnRef idx="1">
            <a:schemeClr val="accent5"/>
          </a:lnRef>
          <a:fillRef idx="0">
            <a:schemeClr val="accent5"/>
          </a:fillRef>
          <a:effectRef idx="0">
            <a:schemeClr val="accent5"/>
          </a:effectRef>
          <a:fontRef idx="minor">
            <a:schemeClr val="tx1"/>
          </a:fontRef>
        </dgm:style>
      </dgm:prSet>
      <dgm:spPr>
        <a:ln/>
      </dgm:spPr>
      <dgm:t>
        <a:bodyPr/>
        <a:lstStyle/>
        <a:p>
          <a:endParaRPr lang="en-IN"/>
        </a:p>
      </dgm:t>
    </dgm:pt>
    <dgm:pt modelId="{EA594713-6FFC-46D2-8F64-59A5BAD6FA29}" type="sibTrans" cxnId="{F764A10D-D36A-4CD7-92DA-A67250CE3B7D}">
      <dgm:prSet/>
      <dgm:spPr/>
      <dgm:t>
        <a:bodyPr/>
        <a:lstStyle/>
        <a:p>
          <a:endParaRPr lang="en-IN"/>
        </a:p>
      </dgm:t>
    </dgm:pt>
    <dgm:pt modelId="{A8735AB2-7B34-415B-A071-05E2BF36C537}" type="pres">
      <dgm:prSet presAssocID="{6E68BB01-5013-4A91-97F9-78C1202A9D72}" presName="Name0" presStyleCnt="0">
        <dgm:presLayoutVars>
          <dgm:chMax val="1"/>
          <dgm:chPref val="1"/>
          <dgm:dir/>
          <dgm:animOne val="branch"/>
          <dgm:animLvl val="lvl"/>
        </dgm:presLayoutVars>
      </dgm:prSet>
      <dgm:spPr/>
    </dgm:pt>
    <dgm:pt modelId="{DF4D0B4B-D610-4769-B0AD-35D1795E5DBD}" type="pres">
      <dgm:prSet presAssocID="{C4EE79A1-6471-4AF7-A61B-8783A1850475}" presName="singleCycle" presStyleCnt="0"/>
      <dgm:spPr/>
    </dgm:pt>
    <dgm:pt modelId="{F0381C1E-26B6-4EE6-8512-BB8362C1B3AE}" type="pres">
      <dgm:prSet presAssocID="{C4EE79A1-6471-4AF7-A61B-8783A1850475}" presName="singleCenter" presStyleLbl="node1" presStyleIdx="0" presStyleCnt="4" custLinFactNeighborX="309" custLinFactNeighborY="-7292">
        <dgm:presLayoutVars>
          <dgm:chMax val="7"/>
          <dgm:chPref val="7"/>
        </dgm:presLayoutVars>
      </dgm:prSet>
      <dgm:spPr/>
    </dgm:pt>
    <dgm:pt modelId="{69F31B3C-AA5B-49CD-92E9-8AF3972DDB56}" type="pres">
      <dgm:prSet presAssocID="{90393ECF-A616-4543-83EE-174E8F4B2B02}" presName="Name56" presStyleLbl="parChTrans1D2" presStyleIdx="0" presStyleCnt="3"/>
      <dgm:spPr/>
    </dgm:pt>
    <dgm:pt modelId="{B9B7A162-EE91-4DF9-9615-40A7BBCFBA56}" type="pres">
      <dgm:prSet presAssocID="{C82DA28F-E5E8-4B2B-9C6D-20485FB2389F}" presName="text0" presStyleLbl="node1" presStyleIdx="1" presStyleCnt="4" custScaleX="239765">
        <dgm:presLayoutVars>
          <dgm:bulletEnabled val="1"/>
        </dgm:presLayoutVars>
      </dgm:prSet>
      <dgm:spPr/>
    </dgm:pt>
    <dgm:pt modelId="{8F90518D-E032-44F5-8F13-C6557DB4B3FF}" type="pres">
      <dgm:prSet presAssocID="{47257C09-4931-4100-839A-0D6D98BB195A}" presName="Name56" presStyleLbl="parChTrans1D2" presStyleIdx="1" presStyleCnt="3"/>
      <dgm:spPr/>
    </dgm:pt>
    <dgm:pt modelId="{0C843A85-3207-491E-BE76-A33D9102B6E2}" type="pres">
      <dgm:prSet presAssocID="{3776E1E1-4F52-48E4-9C7E-496468D96B86}" presName="text0" presStyleLbl="node1" presStyleIdx="2" presStyleCnt="4" custScaleX="194223">
        <dgm:presLayoutVars>
          <dgm:bulletEnabled val="1"/>
        </dgm:presLayoutVars>
      </dgm:prSet>
      <dgm:spPr/>
    </dgm:pt>
    <dgm:pt modelId="{952C8AB6-94B9-418B-B715-1CEA4B1F536B}" type="pres">
      <dgm:prSet presAssocID="{85F849C6-3155-434C-81CA-AF8604B39559}" presName="Name56" presStyleLbl="parChTrans1D2" presStyleIdx="2" presStyleCnt="3"/>
      <dgm:spPr/>
    </dgm:pt>
    <dgm:pt modelId="{181893F7-E257-46A9-BB5A-EB33CDB06AA7}" type="pres">
      <dgm:prSet presAssocID="{5610015E-700A-46C9-88C3-764E4EFB487B}" presName="text0" presStyleLbl="node1" presStyleIdx="3" presStyleCnt="4" custScaleX="188560">
        <dgm:presLayoutVars>
          <dgm:bulletEnabled val="1"/>
        </dgm:presLayoutVars>
      </dgm:prSet>
      <dgm:spPr/>
    </dgm:pt>
  </dgm:ptLst>
  <dgm:cxnLst>
    <dgm:cxn modelId="{95C5C308-42CB-4317-AE4A-A9BE46C19AAB}" type="presOf" srcId="{85F849C6-3155-434C-81CA-AF8604B39559}" destId="{952C8AB6-94B9-418B-B715-1CEA4B1F536B}" srcOrd="0" destOrd="0" presId="urn:microsoft.com/office/officeart/2008/layout/RadialCluster"/>
    <dgm:cxn modelId="{F764A10D-D36A-4CD7-92DA-A67250CE3B7D}" srcId="{C4EE79A1-6471-4AF7-A61B-8783A1850475}" destId="{5610015E-700A-46C9-88C3-764E4EFB487B}" srcOrd="2" destOrd="0" parTransId="{85F849C6-3155-434C-81CA-AF8604B39559}" sibTransId="{EA594713-6FFC-46D2-8F64-59A5BAD6FA29}"/>
    <dgm:cxn modelId="{99C20034-9E5D-4B30-8358-2C6C4AA7FF71}" type="presOf" srcId="{5610015E-700A-46C9-88C3-764E4EFB487B}" destId="{181893F7-E257-46A9-BB5A-EB33CDB06AA7}" srcOrd="0" destOrd="0" presId="urn:microsoft.com/office/officeart/2008/layout/RadialCluster"/>
    <dgm:cxn modelId="{B870D03F-4F81-4CA2-8F80-7B0E46A65DDC}" type="presOf" srcId="{3776E1E1-4F52-48E4-9C7E-496468D96B86}" destId="{0C843A85-3207-491E-BE76-A33D9102B6E2}" srcOrd="0" destOrd="0" presId="urn:microsoft.com/office/officeart/2008/layout/RadialCluster"/>
    <dgm:cxn modelId="{A5A5A270-3C6A-4244-8587-E7ACBC883651}" srcId="{6E68BB01-5013-4A91-97F9-78C1202A9D72}" destId="{C4EE79A1-6471-4AF7-A61B-8783A1850475}" srcOrd="0" destOrd="0" parTransId="{6D67CE53-1BFD-430B-9DE4-658EA82AD4D4}" sibTransId="{6BFB06DB-3224-4C12-8D9E-3CE4A0229650}"/>
    <dgm:cxn modelId="{40238F71-122F-4FA4-8B93-741BA05979C0}" type="presOf" srcId="{C82DA28F-E5E8-4B2B-9C6D-20485FB2389F}" destId="{B9B7A162-EE91-4DF9-9615-40A7BBCFBA56}" srcOrd="0" destOrd="0" presId="urn:microsoft.com/office/officeart/2008/layout/RadialCluster"/>
    <dgm:cxn modelId="{CDE3559B-0CCA-4B5A-837D-E70401351EDD}" type="presOf" srcId="{90393ECF-A616-4543-83EE-174E8F4B2B02}" destId="{69F31B3C-AA5B-49CD-92E9-8AF3972DDB56}" srcOrd="0" destOrd="0" presId="urn:microsoft.com/office/officeart/2008/layout/RadialCluster"/>
    <dgm:cxn modelId="{A019B4BF-FAEE-461D-A3AF-F5B58866F466}" type="presOf" srcId="{6E68BB01-5013-4A91-97F9-78C1202A9D72}" destId="{A8735AB2-7B34-415B-A071-05E2BF36C537}" srcOrd="0" destOrd="0" presId="urn:microsoft.com/office/officeart/2008/layout/RadialCluster"/>
    <dgm:cxn modelId="{874090CA-32FC-48B8-BC7B-6C0606840AAB}" type="presOf" srcId="{C4EE79A1-6471-4AF7-A61B-8783A1850475}" destId="{F0381C1E-26B6-4EE6-8512-BB8362C1B3AE}" srcOrd="0" destOrd="0" presId="urn:microsoft.com/office/officeart/2008/layout/RadialCluster"/>
    <dgm:cxn modelId="{F150E2CC-4173-4E2B-9165-D5F3C7D6BB3B}" type="presOf" srcId="{47257C09-4931-4100-839A-0D6D98BB195A}" destId="{8F90518D-E032-44F5-8F13-C6557DB4B3FF}" srcOrd="0" destOrd="0" presId="urn:microsoft.com/office/officeart/2008/layout/RadialCluster"/>
    <dgm:cxn modelId="{EC7B9ACE-A3DD-49DF-BD34-33B23D3949D3}" srcId="{C4EE79A1-6471-4AF7-A61B-8783A1850475}" destId="{C82DA28F-E5E8-4B2B-9C6D-20485FB2389F}" srcOrd="0" destOrd="0" parTransId="{90393ECF-A616-4543-83EE-174E8F4B2B02}" sibTransId="{0A521E16-3AA0-48FB-8461-45848EB74C4F}"/>
    <dgm:cxn modelId="{9143BAEC-FEEC-486A-914D-9385C001C894}" srcId="{C4EE79A1-6471-4AF7-A61B-8783A1850475}" destId="{3776E1E1-4F52-48E4-9C7E-496468D96B86}" srcOrd="1" destOrd="0" parTransId="{47257C09-4931-4100-839A-0D6D98BB195A}" sibTransId="{2059121C-AEB9-43CC-8058-9E6CC6F5CF11}"/>
    <dgm:cxn modelId="{8315FF74-CB8F-4708-AB63-1A3EDD207CC9}" type="presParOf" srcId="{A8735AB2-7B34-415B-A071-05E2BF36C537}" destId="{DF4D0B4B-D610-4769-B0AD-35D1795E5DBD}" srcOrd="0" destOrd="0" presId="urn:microsoft.com/office/officeart/2008/layout/RadialCluster"/>
    <dgm:cxn modelId="{1B8945F7-C42D-4844-9DAC-08DDD1708232}" type="presParOf" srcId="{DF4D0B4B-D610-4769-B0AD-35D1795E5DBD}" destId="{F0381C1E-26B6-4EE6-8512-BB8362C1B3AE}" srcOrd="0" destOrd="0" presId="urn:microsoft.com/office/officeart/2008/layout/RadialCluster"/>
    <dgm:cxn modelId="{059880CB-DEA0-487D-9BD0-9C32175BD1AB}" type="presParOf" srcId="{DF4D0B4B-D610-4769-B0AD-35D1795E5DBD}" destId="{69F31B3C-AA5B-49CD-92E9-8AF3972DDB56}" srcOrd="1" destOrd="0" presId="urn:microsoft.com/office/officeart/2008/layout/RadialCluster"/>
    <dgm:cxn modelId="{F998B5CD-CFD4-4BE6-AD9E-641076634979}" type="presParOf" srcId="{DF4D0B4B-D610-4769-B0AD-35D1795E5DBD}" destId="{B9B7A162-EE91-4DF9-9615-40A7BBCFBA56}" srcOrd="2" destOrd="0" presId="urn:microsoft.com/office/officeart/2008/layout/RadialCluster"/>
    <dgm:cxn modelId="{39E93BE1-5BB8-47C6-B828-4025F8B19992}" type="presParOf" srcId="{DF4D0B4B-D610-4769-B0AD-35D1795E5DBD}" destId="{8F90518D-E032-44F5-8F13-C6557DB4B3FF}" srcOrd="3" destOrd="0" presId="urn:microsoft.com/office/officeart/2008/layout/RadialCluster"/>
    <dgm:cxn modelId="{793DF41C-064E-48D4-BB12-EB36C1759AF9}" type="presParOf" srcId="{DF4D0B4B-D610-4769-B0AD-35D1795E5DBD}" destId="{0C843A85-3207-491E-BE76-A33D9102B6E2}" srcOrd="4" destOrd="0" presId="urn:microsoft.com/office/officeart/2008/layout/RadialCluster"/>
    <dgm:cxn modelId="{6FBD5BE8-8E34-40AC-A904-9BB0B75378D5}" type="presParOf" srcId="{DF4D0B4B-D610-4769-B0AD-35D1795E5DBD}" destId="{952C8AB6-94B9-418B-B715-1CEA4B1F536B}" srcOrd="5" destOrd="0" presId="urn:microsoft.com/office/officeart/2008/layout/RadialCluster"/>
    <dgm:cxn modelId="{53F47E12-B6B2-4C01-8B6B-10DF785676DB}" type="presParOf" srcId="{DF4D0B4B-D610-4769-B0AD-35D1795E5DBD}" destId="{181893F7-E257-46A9-BB5A-EB33CDB06AA7}"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92196-6ADB-4A57-985F-D7FC2719ABAB}">
      <dsp:nvSpPr>
        <dsp:cNvPr id="0" name=""/>
        <dsp:cNvSpPr/>
      </dsp:nvSpPr>
      <dsp:spPr>
        <a:xfrm>
          <a:off x="5836859" y="3585223"/>
          <a:ext cx="2728081" cy="2728081"/>
        </a:xfrm>
        <a:prstGeom prst="ellipse">
          <a:avLst/>
        </a:prstGeom>
        <a:solidFill>
          <a:srgbClr val="00B0F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latin typeface="Times New Roman" panose="02020603050405020304" pitchFamily="18" charset="0"/>
              <a:cs typeface="Times New Roman" panose="02020603050405020304" pitchFamily="18" charset="0"/>
            </a:rPr>
            <a:t>Major objectives of a company</a:t>
          </a:r>
          <a:endParaRPr lang="en-IN" sz="3500" kern="1200" dirty="0">
            <a:solidFill>
              <a:schemeClr val="tx1"/>
            </a:solidFill>
            <a:latin typeface="Times New Roman" panose="02020603050405020304" pitchFamily="18" charset="0"/>
            <a:cs typeface="Times New Roman" panose="02020603050405020304" pitchFamily="18" charset="0"/>
          </a:endParaRPr>
        </a:p>
      </dsp:txBody>
      <dsp:txXfrm>
        <a:off x="6236377" y="3984741"/>
        <a:ext cx="1929045" cy="1929045"/>
      </dsp:txXfrm>
    </dsp:sp>
    <dsp:sp modelId="{825A43DF-E51C-404C-9842-9E67B60D5762}">
      <dsp:nvSpPr>
        <dsp:cNvPr id="0" name=""/>
        <dsp:cNvSpPr/>
      </dsp:nvSpPr>
      <dsp:spPr>
        <a:xfrm rot="16200000">
          <a:off x="6789054" y="3156329"/>
          <a:ext cx="823690" cy="34096"/>
        </a:xfrm>
        <a:prstGeom prst="leftArrow">
          <a:avLst/>
        </a:prstGeom>
        <a:noFill/>
        <a:ln w="9525" cap="flat" cmpd="sng" algn="ctr">
          <a:solidFill>
            <a:schemeClr val="accent5">
              <a:shade val="95000"/>
              <a:satMod val="105000"/>
            </a:schemeClr>
          </a:solidFill>
          <a:prstDash val="solid"/>
        </a:ln>
        <a:effectLst/>
      </dsp:spPr>
      <dsp:style>
        <a:lnRef idx="1">
          <a:schemeClr val="accent5"/>
        </a:lnRef>
        <a:fillRef idx="0">
          <a:schemeClr val="accent5"/>
        </a:fillRef>
        <a:effectRef idx="0">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180307" y="3152785"/>
        <a:ext cx="41184" cy="41184"/>
      </dsp:txXfrm>
    </dsp:sp>
    <dsp:sp modelId="{E20ECBD4-D8E5-4618-AC1D-E2F2552BC220}">
      <dsp:nvSpPr>
        <dsp:cNvPr id="0" name=""/>
        <dsp:cNvSpPr/>
      </dsp:nvSpPr>
      <dsp:spPr>
        <a:xfrm>
          <a:off x="5836859" y="33451"/>
          <a:ext cx="2728081" cy="2728081"/>
        </a:xfrm>
        <a:prstGeom prst="ellipse">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Optimal Utilization of Resources</a:t>
          </a:r>
          <a:endParaRPr lang="en-IN" sz="2800" kern="1200" dirty="0">
            <a:solidFill>
              <a:schemeClr val="tx1"/>
            </a:solidFill>
          </a:endParaRPr>
        </a:p>
      </dsp:txBody>
      <dsp:txXfrm>
        <a:off x="6236377" y="432969"/>
        <a:ext cx="1929045" cy="1929045"/>
      </dsp:txXfrm>
    </dsp:sp>
    <dsp:sp modelId="{A9A6B724-D269-4CEE-B4AA-4D72BF9F37C4}">
      <dsp:nvSpPr>
        <dsp:cNvPr id="0" name=""/>
        <dsp:cNvSpPr/>
      </dsp:nvSpPr>
      <dsp:spPr>
        <a:xfrm rot="20520000">
          <a:off x="8478022" y="4383436"/>
          <a:ext cx="823690" cy="34096"/>
        </a:xfrm>
        <a:prstGeom prst="leftArrow">
          <a:avLst/>
        </a:prstGeom>
        <a:noFill/>
        <a:ln w="9525" cap="flat" cmpd="sng" algn="ctr">
          <a:solidFill>
            <a:schemeClr val="accent5">
              <a:shade val="95000"/>
              <a:satMod val="105000"/>
            </a:schemeClr>
          </a:solidFill>
          <a:prstDash val="solid"/>
        </a:ln>
        <a:effectLst/>
      </dsp:spPr>
      <dsp:style>
        <a:lnRef idx="1">
          <a:schemeClr val="accent5"/>
        </a:lnRef>
        <a:fillRef idx="0">
          <a:schemeClr val="accent5"/>
        </a:fillRef>
        <a:effectRef idx="0">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869275" y="4379892"/>
        <a:ext cx="41184" cy="41184"/>
      </dsp:txXfrm>
    </dsp:sp>
    <dsp:sp modelId="{8E0D07A6-5FCE-4E01-9651-BA9EA8712837}">
      <dsp:nvSpPr>
        <dsp:cNvPr id="0" name=""/>
        <dsp:cNvSpPr/>
      </dsp:nvSpPr>
      <dsp:spPr>
        <a:xfrm>
          <a:off x="9214795" y="2487665"/>
          <a:ext cx="2728081" cy="2728081"/>
        </a:xfrm>
        <a:prstGeom prst="ellipse">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Enhance shareholders returns</a:t>
          </a:r>
          <a:endParaRPr lang="en-IN" sz="2800" kern="1200" dirty="0">
            <a:solidFill>
              <a:schemeClr val="tx1"/>
            </a:solidFill>
          </a:endParaRPr>
        </a:p>
      </dsp:txBody>
      <dsp:txXfrm>
        <a:off x="9614313" y="2887183"/>
        <a:ext cx="1929045" cy="1929045"/>
      </dsp:txXfrm>
    </dsp:sp>
    <dsp:sp modelId="{998C5D29-47E2-45D7-B5B5-45A8AEC70C81}">
      <dsp:nvSpPr>
        <dsp:cNvPr id="0" name=""/>
        <dsp:cNvSpPr/>
      </dsp:nvSpPr>
      <dsp:spPr>
        <a:xfrm rot="3240000">
          <a:off x="7832894" y="6368937"/>
          <a:ext cx="823690" cy="34096"/>
        </a:xfrm>
        <a:prstGeom prst="leftArrow">
          <a:avLst/>
        </a:prstGeom>
        <a:noFill/>
        <a:ln w="9525" cap="flat" cmpd="sng" algn="ctr">
          <a:solidFill>
            <a:schemeClr val="accent5">
              <a:shade val="95000"/>
              <a:satMod val="105000"/>
            </a:schemeClr>
          </a:solidFill>
          <a:prstDash val="solid"/>
        </a:ln>
        <a:effectLst/>
      </dsp:spPr>
      <dsp:style>
        <a:lnRef idx="1">
          <a:schemeClr val="accent5"/>
        </a:lnRef>
        <a:fillRef idx="0">
          <a:schemeClr val="accent5"/>
        </a:fillRef>
        <a:effectRef idx="0">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224147" y="6365393"/>
        <a:ext cx="41184" cy="41184"/>
      </dsp:txXfrm>
    </dsp:sp>
    <dsp:sp modelId="{38709E46-3D29-4A2E-A2CB-3391824DBA43}">
      <dsp:nvSpPr>
        <dsp:cNvPr id="0" name=""/>
        <dsp:cNvSpPr/>
      </dsp:nvSpPr>
      <dsp:spPr>
        <a:xfrm>
          <a:off x="7924538" y="6458667"/>
          <a:ext cx="2728081" cy="2728081"/>
        </a:xfrm>
        <a:prstGeom prst="ellipse">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Increase market share</a:t>
          </a:r>
          <a:endParaRPr lang="en-IN" sz="2800" kern="1200" dirty="0">
            <a:solidFill>
              <a:schemeClr val="tx1"/>
            </a:solidFill>
          </a:endParaRPr>
        </a:p>
      </dsp:txBody>
      <dsp:txXfrm>
        <a:off x="8324056" y="6858185"/>
        <a:ext cx="1929045" cy="1929045"/>
      </dsp:txXfrm>
    </dsp:sp>
    <dsp:sp modelId="{354DF128-2A23-4A1E-A957-C095293F2867}">
      <dsp:nvSpPr>
        <dsp:cNvPr id="0" name=""/>
        <dsp:cNvSpPr/>
      </dsp:nvSpPr>
      <dsp:spPr>
        <a:xfrm rot="7560000">
          <a:off x="5745215" y="6368937"/>
          <a:ext cx="823690" cy="34096"/>
        </a:xfrm>
        <a:prstGeom prst="leftArrow">
          <a:avLst/>
        </a:prstGeom>
        <a:noFill/>
        <a:ln w="9525" cap="flat" cmpd="sng" algn="ctr">
          <a:solidFill>
            <a:schemeClr val="accent5">
              <a:shade val="95000"/>
              <a:satMod val="105000"/>
            </a:schemeClr>
          </a:solidFill>
          <a:prstDash val="solid"/>
        </a:ln>
        <a:effectLst/>
      </dsp:spPr>
      <dsp:style>
        <a:lnRef idx="1">
          <a:schemeClr val="accent5"/>
        </a:lnRef>
        <a:fillRef idx="0">
          <a:schemeClr val="accent5"/>
        </a:fillRef>
        <a:effectRef idx="0">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6136468" y="6365393"/>
        <a:ext cx="41184" cy="41184"/>
      </dsp:txXfrm>
    </dsp:sp>
    <dsp:sp modelId="{A821CE20-51C5-469D-AF70-BD005502B315}">
      <dsp:nvSpPr>
        <dsp:cNvPr id="0" name=""/>
        <dsp:cNvSpPr/>
      </dsp:nvSpPr>
      <dsp:spPr>
        <a:xfrm>
          <a:off x="3749180" y="6458667"/>
          <a:ext cx="2728081" cy="2728081"/>
        </a:xfrm>
        <a:prstGeom prst="ellipse">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Provide Quality to customers</a:t>
          </a:r>
          <a:endParaRPr lang="en-IN" sz="2800" kern="1200" dirty="0">
            <a:solidFill>
              <a:schemeClr val="tx1"/>
            </a:solidFill>
          </a:endParaRPr>
        </a:p>
      </dsp:txBody>
      <dsp:txXfrm>
        <a:off x="4148698" y="6858185"/>
        <a:ext cx="1929045" cy="1929045"/>
      </dsp:txXfrm>
    </dsp:sp>
    <dsp:sp modelId="{70EB1EF9-B549-46C1-8BCE-3668F7676CA0}">
      <dsp:nvSpPr>
        <dsp:cNvPr id="0" name=""/>
        <dsp:cNvSpPr/>
      </dsp:nvSpPr>
      <dsp:spPr>
        <a:xfrm rot="11880000">
          <a:off x="5100086" y="4383436"/>
          <a:ext cx="823690" cy="34096"/>
        </a:xfrm>
        <a:prstGeom prst="leftArrow">
          <a:avLst/>
        </a:prstGeom>
        <a:noFill/>
        <a:ln w="9525" cap="flat" cmpd="sng" algn="ctr">
          <a:solidFill>
            <a:schemeClr val="accent5">
              <a:shade val="95000"/>
              <a:satMod val="105000"/>
            </a:schemeClr>
          </a:solidFill>
          <a:prstDash val="solid"/>
        </a:ln>
        <a:effectLst/>
      </dsp:spPr>
      <dsp:style>
        <a:lnRef idx="1">
          <a:schemeClr val="accent5"/>
        </a:lnRef>
        <a:fillRef idx="0">
          <a:schemeClr val="accent5"/>
        </a:fillRef>
        <a:effectRef idx="0">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5491339" y="4379892"/>
        <a:ext cx="41184" cy="41184"/>
      </dsp:txXfrm>
    </dsp:sp>
    <dsp:sp modelId="{37B443B6-6434-4E66-970F-B8D676092D7F}">
      <dsp:nvSpPr>
        <dsp:cNvPr id="0" name=""/>
        <dsp:cNvSpPr/>
      </dsp:nvSpPr>
      <dsp:spPr>
        <a:xfrm>
          <a:off x="2458923" y="2487665"/>
          <a:ext cx="2728081" cy="2728081"/>
        </a:xfrm>
        <a:prstGeom prst="ellipse">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Adapt and Adjust</a:t>
          </a:r>
          <a:endParaRPr lang="en-IN" sz="2800" kern="1200" dirty="0">
            <a:solidFill>
              <a:schemeClr val="tx1"/>
            </a:solidFill>
          </a:endParaRPr>
        </a:p>
      </dsp:txBody>
      <dsp:txXfrm>
        <a:off x="2858441" y="2887183"/>
        <a:ext cx="1929045" cy="1929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81C1E-26B6-4EE6-8512-BB8362C1B3AE}">
      <dsp:nvSpPr>
        <dsp:cNvPr id="0" name=""/>
        <dsp:cNvSpPr/>
      </dsp:nvSpPr>
      <dsp:spPr>
        <a:xfrm>
          <a:off x="7720992" y="3775892"/>
          <a:ext cx="2846070" cy="2846070"/>
        </a:xfrm>
        <a:prstGeom prst="roundRect">
          <a:avLst/>
        </a:prstGeom>
        <a:solidFill>
          <a:srgbClr val="00B0F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latin typeface="Times New Roman" panose="02020603050405020304" pitchFamily="18" charset="0"/>
              <a:cs typeface="Times New Roman" panose="02020603050405020304" pitchFamily="18" charset="0"/>
            </a:rPr>
            <a:t>Specific objectives of a company</a:t>
          </a:r>
          <a:endParaRPr lang="en-IN" sz="3600" kern="1200" dirty="0">
            <a:solidFill>
              <a:schemeClr val="tx1"/>
            </a:solidFill>
            <a:latin typeface="Times New Roman" panose="02020603050405020304" pitchFamily="18" charset="0"/>
            <a:cs typeface="Times New Roman" panose="02020603050405020304" pitchFamily="18" charset="0"/>
          </a:endParaRPr>
        </a:p>
      </dsp:txBody>
      <dsp:txXfrm>
        <a:off x="7859926" y="3914826"/>
        <a:ext cx="2568202" cy="2568202"/>
      </dsp:txXfrm>
    </dsp:sp>
    <dsp:sp modelId="{69F31B3C-AA5B-49CD-92E9-8AF3972DDB56}">
      <dsp:nvSpPr>
        <dsp:cNvPr id="0" name=""/>
        <dsp:cNvSpPr/>
      </dsp:nvSpPr>
      <dsp:spPr>
        <a:xfrm rot="16175128">
          <a:off x="8449468" y="3096562"/>
          <a:ext cx="1358696" cy="0"/>
        </a:xfrm>
        <a:custGeom>
          <a:avLst/>
          <a:gdLst/>
          <a:ahLst/>
          <a:cxnLst/>
          <a:rect l="0" t="0" r="0" b="0"/>
          <a:pathLst>
            <a:path>
              <a:moveTo>
                <a:pt x="0" y="0"/>
              </a:moveTo>
              <a:lnTo>
                <a:pt x="1358696" y="0"/>
              </a:lnTo>
            </a:path>
          </a:pathLst>
        </a:custGeom>
        <a:noFill/>
        <a:ln w="9525" cap="flat" cmpd="sng" algn="ctr">
          <a:solidFill>
            <a:schemeClr val="accent5">
              <a:shade val="95000"/>
              <a:satMod val="105000"/>
            </a:schemeClr>
          </a:solidFill>
          <a:prstDash val="solid"/>
        </a:ln>
        <a:effectLst/>
      </dsp:spPr>
      <dsp:style>
        <a:lnRef idx="1">
          <a:schemeClr val="accent5"/>
        </a:lnRef>
        <a:fillRef idx="0">
          <a:schemeClr val="accent5"/>
        </a:fillRef>
        <a:effectRef idx="0">
          <a:schemeClr val="accent5"/>
        </a:effectRef>
        <a:fontRef idx="minor">
          <a:schemeClr val="tx1"/>
        </a:fontRef>
      </dsp:style>
    </dsp:sp>
    <dsp:sp modelId="{B9B7A162-EE91-4DF9-9615-40A7BBCFBA56}">
      <dsp:nvSpPr>
        <dsp:cNvPr id="0" name=""/>
        <dsp:cNvSpPr/>
      </dsp:nvSpPr>
      <dsp:spPr>
        <a:xfrm>
          <a:off x="6831003" y="510365"/>
          <a:ext cx="4571999" cy="1906866"/>
        </a:xfrm>
        <a:prstGeom prst="roundRect">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rPr>
            <a:t>Increase </a:t>
          </a:r>
          <a:r>
            <a:rPr lang="en-US" sz="3500" kern="1200" dirty="0" err="1">
              <a:solidFill>
                <a:schemeClr val="tx1"/>
              </a:solidFill>
            </a:rPr>
            <a:t>Prouctivity</a:t>
          </a:r>
          <a:r>
            <a:rPr lang="en-US" sz="3500" kern="1200" dirty="0">
              <a:solidFill>
                <a:schemeClr val="tx1"/>
              </a:solidFill>
            </a:rPr>
            <a:t> by a specific percentage</a:t>
          </a:r>
          <a:endParaRPr lang="en-IN" sz="3500" kern="1200" dirty="0">
            <a:solidFill>
              <a:schemeClr val="tx1"/>
            </a:solidFill>
          </a:endParaRPr>
        </a:p>
      </dsp:txBody>
      <dsp:txXfrm>
        <a:off x="6924089" y="603451"/>
        <a:ext cx="4385827" cy="1720694"/>
      </dsp:txXfrm>
    </dsp:sp>
    <dsp:sp modelId="{8F90518D-E032-44F5-8F13-C6557DB4B3FF}">
      <dsp:nvSpPr>
        <dsp:cNvPr id="0" name=""/>
        <dsp:cNvSpPr/>
      </dsp:nvSpPr>
      <dsp:spPr>
        <a:xfrm rot="2214639">
          <a:off x="10433257" y="6668726"/>
          <a:ext cx="1335203" cy="0"/>
        </a:xfrm>
        <a:custGeom>
          <a:avLst/>
          <a:gdLst/>
          <a:ahLst/>
          <a:cxnLst/>
          <a:rect l="0" t="0" r="0" b="0"/>
          <a:pathLst>
            <a:path>
              <a:moveTo>
                <a:pt x="0" y="0"/>
              </a:moveTo>
              <a:lnTo>
                <a:pt x="1335203" y="0"/>
              </a:lnTo>
            </a:path>
          </a:pathLst>
        </a:custGeom>
        <a:noFill/>
        <a:ln w="9525" cap="flat" cmpd="sng" algn="ctr">
          <a:solidFill>
            <a:schemeClr val="accent5">
              <a:shade val="95000"/>
              <a:satMod val="105000"/>
            </a:schemeClr>
          </a:solidFill>
          <a:prstDash val="solid"/>
        </a:ln>
        <a:effectLst/>
      </dsp:spPr>
      <dsp:style>
        <a:lnRef idx="1">
          <a:schemeClr val="accent5"/>
        </a:lnRef>
        <a:fillRef idx="0">
          <a:schemeClr val="accent5"/>
        </a:fillRef>
        <a:effectRef idx="0">
          <a:schemeClr val="accent5"/>
        </a:effectRef>
        <a:fontRef idx="minor">
          <a:schemeClr val="tx1"/>
        </a:fontRef>
      </dsp:style>
    </dsp:sp>
    <dsp:sp modelId="{0C843A85-3207-491E-BE76-A33D9102B6E2}">
      <dsp:nvSpPr>
        <dsp:cNvPr id="0" name=""/>
        <dsp:cNvSpPr/>
      </dsp:nvSpPr>
      <dsp:spPr>
        <a:xfrm>
          <a:off x="11052231" y="7069667"/>
          <a:ext cx="3703574" cy="1906866"/>
        </a:xfrm>
        <a:prstGeom prst="roundRect">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rPr>
            <a:t>Improving specific attributes</a:t>
          </a:r>
          <a:endParaRPr lang="en-IN" sz="3500" kern="1200" dirty="0">
            <a:solidFill>
              <a:schemeClr val="tx1"/>
            </a:solidFill>
          </a:endParaRPr>
        </a:p>
      </dsp:txBody>
      <dsp:txXfrm>
        <a:off x="11145317" y="7162753"/>
        <a:ext cx="3517402" cy="1720694"/>
      </dsp:txXfrm>
    </dsp:sp>
    <dsp:sp modelId="{952C8AB6-94B9-418B-B715-1CEA4B1F536B}">
      <dsp:nvSpPr>
        <dsp:cNvPr id="0" name=""/>
        <dsp:cNvSpPr/>
      </dsp:nvSpPr>
      <dsp:spPr>
        <a:xfrm rot="8608875">
          <a:off x="6482816" y="6661153"/>
          <a:ext cx="1372958" cy="0"/>
        </a:xfrm>
        <a:custGeom>
          <a:avLst/>
          <a:gdLst/>
          <a:ahLst/>
          <a:cxnLst/>
          <a:rect l="0" t="0" r="0" b="0"/>
          <a:pathLst>
            <a:path>
              <a:moveTo>
                <a:pt x="0" y="0"/>
              </a:moveTo>
              <a:lnTo>
                <a:pt x="1372958" y="0"/>
              </a:lnTo>
            </a:path>
          </a:pathLst>
        </a:custGeom>
        <a:noFill/>
        <a:ln w="9525" cap="flat" cmpd="sng" algn="ctr">
          <a:solidFill>
            <a:schemeClr val="accent5">
              <a:shade val="95000"/>
              <a:satMod val="105000"/>
            </a:schemeClr>
          </a:solidFill>
          <a:prstDash val="solid"/>
        </a:ln>
        <a:effectLst/>
      </dsp:spPr>
      <dsp:style>
        <a:lnRef idx="1">
          <a:schemeClr val="accent5"/>
        </a:lnRef>
        <a:fillRef idx="0">
          <a:schemeClr val="accent5"/>
        </a:fillRef>
        <a:effectRef idx="0">
          <a:schemeClr val="accent5"/>
        </a:effectRef>
        <a:fontRef idx="minor">
          <a:schemeClr val="tx1"/>
        </a:fontRef>
      </dsp:style>
    </dsp:sp>
    <dsp:sp modelId="{181893F7-E257-46A9-BB5A-EB33CDB06AA7}">
      <dsp:nvSpPr>
        <dsp:cNvPr id="0" name=""/>
        <dsp:cNvSpPr/>
      </dsp:nvSpPr>
      <dsp:spPr>
        <a:xfrm>
          <a:off x="3532194" y="7069667"/>
          <a:ext cx="3595588" cy="1906866"/>
        </a:xfrm>
        <a:prstGeom prst="roundRect">
          <a:avLst/>
        </a:prstGeom>
        <a:solidFill>
          <a:srgbClr val="92D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rPr>
            <a:t>Reduction in specific costs</a:t>
          </a:r>
          <a:endParaRPr lang="en-IN" sz="3500" kern="1200" dirty="0">
            <a:solidFill>
              <a:schemeClr val="tx1"/>
            </a:solidFill>
          </a:endParaRPr>
        </a:p>
      </dsp:txBody>
      <dsp:txXfrm>
        <a:off x="3625280" y="7162753"/>
        <a:ext cx="3409416" cy="172069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C96D5-48AB-4F4B-8F66-CA1A1ED11E7C}" type="datetimeFigureOut">
              <a:rPr lang="en-IN" smtClean="0"/>
              <a:t>21-09-24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26798-36E2-4852-9A55-0416F13CCAFE}" type="slidenum">
              <a:rPr lang="en-IN" smtClean="0"/>
              <a:t>‹#›</a:t>
            </a:fld>
            <a:endParaRPr lang="en-IN"/>
          </a:p>
        </p:txBody>
      </p:sp>
    </p:spTree>
    <p:extLst>
      <p:ext uri="{BB962C8B-B14F-4D97-AF65-F5344CB8AC3E}">
        <p14:creationId xmlns:p14="http://schemas.microsoft.com/office/powerpoint/2010/main" val="2106404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626798-36E2-4852-9A55-0416F13CCAFE}" type="slidenum">
              <a:rPr lang="en-IN" smtClean="0"/>
              <a:t>5</a:t>
            </a:fld>
            <a:endParaRPr lang="en-IN"/>
          </a:p>
        </p:txBody>
      </p:sp>
    </p:spTree>
    <p:extLst>
      <p:ext uri="{BB962C8B-B14F-4D97-AF65-F5344CB8AC3E}">
        <p14:creationId xmlns:p14="http://schemas.microsoft.com/office/powerpoint/2010/main" val="2315873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svg"/><Relationship Id="rId7" Type="http://schemas.openxmlformats.org/officeDocument/2006/relationships/diagramColors" Target="../diagrams/colors1.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sv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028700" y="2984617"/>
            <a:ext cx="10401300" cy="3397281"/>
            <a:chOff x="0" y="104775"/>
            <a:chExt cx="13868400" cy="4529708"/>
          </a:xfrm>
        </p:grpSpPr>
        <p:sp>
          <p:nvSpPr>
            <p:cNvPr id="10" name="Freeform 10"/>
            <p:cNvSpPr/>
            <p:nvPr/>
          </p:nvSpPr>
          <p:spPr>
            <a:xfrm>
              <a:off x="0" y="4444977"/>
              <a:ext cx="8017562" cy="189506"/>
            </a:xfrm>
            <a:custGeom>
              <a:avLst/>
              <a:gdLst/>
              <a:ahLst/>
              <a:cxnLst/>
              <a:rect l="l" t="t" r="r" b="b"/>
              <a:pathLst>
                <a:path w="8017562" h="189506">
                  <a:moveTo>
                    <a:pt x="0" y="0"/>
                  </a:moveTo>
                  <a:lnTo>
                    <a:pt x="8017562" y="0"/>
                  </a:lnTo>
                  <a:lnTo>
                    <a:pt x="8017562" y="189506"/>
                  </a:lnTo>
                  <a:lnTo>
                    <a:pt x="0" y="1895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0" y="104775"/>
              <a:ext cx="13868400" cy="4132413"/>
            </a:xfrm>
            <a:prstGeom prst="rect">
              <a:avLst/>
            </a:prstGeom>
          </p:spPr>
          <p:txBody>
            <a:bodyPr wrap="square" lIns="0" tIns="0" rIns="0" bIns="0" rtlCol="0" anchor="t">
              <a:spAutoFit/>
            </a:bodyPr>
            <a:lstStyle/>
            <a:p>
              <a:pPr algn="l">
                <a:lnSpc>
                  <a:spcPts val="11999"/>
                </a:lnSpc>
              </a:pPr>
              <a:r>
                <a:rPr lang="en-US" sz="11999" dirty="0">
                  <a:solidFill>
                    <a:srgbClr val="F4E7E7"/>
                  </a:solidFill>
                  <a:latin typeface="Telegraf"/>
                  <a:ea typeface="Telegraf"/>
                  <a:cs typeface="Telegraf"/>
                  <a:sym typeface="Telegraf"/>
                </a:rPr>
                <a:t>MANAGERIAL</a:t>
              </a:r>
            </a:p>
            <a:p>
              <a:pPr algn="l">
                <a:lnSpc>
                  <a:spcPts val="11999"/>
                </a:lnSpc>
              </a:pPr>
              <a:r>
                <a:rPr lang="en-US" sz="11999" dirty="0">
                  <a:solidFill>
                    <a:srgbClr val="F4E7E7"/>
                  </a:solidFill>
                  <a:latin typeface="Telegraf"/>
                  <a:ea typeface="Telegraf"/>
                  <a:cs typeface="Telegraf"/>
                  <a:sym typeface="Telegraf"/>
                </a:rPr>
                <a:t>OBJECTIVES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12" name="Freeform 12"/>
          <p:cNvSpPr/>
          <p:nvPr/>
        </p:nvSpPr>
        <p:spPr>
          <a:xfrm rot="20917109" flipV="1">
            <a:off x="-5757265" y="6325276"/>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028700" y="1071563"/>
            <a:ext cx="14744700" cy="1899431"/>
          </a:xfrm>
          <a:prstGeom prst="rect">
            <a:avLst/>
          </a:prstGeom>
        </p:spPr>
        <p:txBody>
          <a:bodyPr wrap="square" lIns="0" tIns="0" rIns="0" bIns="0" rtlCol="0" anchor="t">
            <a:spAutoFit/>
          </a:bodyPr>
          <a:lstStyle/>
          <a:p>
            <a:pPr algn="l">
              <a:lnSpc>
                <a:spcPts val="7800"/>
              </a:lnSpc>
            </a:pPr>
            <a:r>
              <a:rPr lang="en-US" sz="4400" dirty="0" err="1">
                <a:solidFill>
                  <a:srgbClr val="F4E7E7"/>
                </a:solidFill>
                <a:latin typeface="Telegraf"/>
                <a:ea typeface="Telegraf"/>
                <a:cs typeface="Telegraf"/>
                <a:sym typeface="Telegraf"/>
              </a:rPr>
              <a:t>Lijjat</a:t>
            </a:r>
            <a:r>
              <a:rPr lang="en-US" sz="4400" dirty="0">
                <a:solidFill>
                  <a:srgbClr val="F4E7E7"/>
                </a:solidFill>
                <a:latin typeface="Telegraf"/>
                <a:ea typeface="Telegraf"/>
                <a:cs typeface="Telegraf"/>
                <a:sym typeface="Telegraf"/>
              </a:rPr>
              <a:t> </a:t>
            </a:r>
            <a:r>
              <a:rPr lang="en-US" sz="4400" dirty="0" err="1">
                <a:solidFill>
                  <a:srgbClr val="F4E7E7"/>
                </a:solidFill>
                <a:latin typeface="Telegraf"/>
                <a:ea typeface="Telegraf"/>
                <a:cs typeface="Telegraf"/>
                <a:sym typeface="Telegraf"/>
              </a:rPr>
              <a:t>Papad</a:t>
            </a:r>
            <a:r>
              <a:rPr lang="en-US" sz="4400" dirty="0">
                <a:solidFill>
                  <a:srgbClr val="F4E7E7"/>
                </a:solidFill>
                <a:latin typeface="Telegraf"/>
                <a:ea typeface="Telegraf"/>
                <a:cs typeface="Telegraf"/>
                <a:sym typeface="Telegraf"/>
              </a:rPr>
              <a:t>: A Case Study in Corporate Social Responsibility (CSR)</a:t>
            </a:r>
          </a:p>
        </p:txBody>
      </p:sp>
      <p:sp>
        <p:nvSpPr>
          <p:cNvPr id="8" name="TextBox 7">
            <a:extLst>
              <a:ext uri="{FF2B5EF4-FFF2-40B4-BE49-F238E27FC236}">
                <a16:creationId xmlns:a16="http://schemas.microsoft.com/office/drawing/2014/main" id="{D3669F15-1C5D-40CB-B6E0-744F3AD6E383}"/>
              </a:ext>
            </a:extLst>
          </p:cNvPr>
          <p:cNvSpPr txBox="1"/>
          <p:nvPr/>
        </p:nvSpPr>
        <p:spPr>
          <a:xfrm>
            <a:off x="1028700" y="3672840"/>
            <a:ext cx="10020300" cy="489364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1"/>
                </a:solidFill>
                <a:effectLst/>
                <a:latin typeface="Arial" panose="020B0604020202020204" pitchFamily="34" charset="0"/>
              </a:rPr>
              <a:t>3. Health and Well-being:</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The organization conducts regular health camps and awareness programs on health and hygiene for its members and their families. These initiatives ensure that the women and their families have access to basic healthcare services.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1"/>
                </a:solidFill>
                <a:effectLst/>
                <a:latin typeface="Arial" panose="020B0604020202020204" pitchFamily="34" charset="0"/>
              </a:rPr>
              <a:t>4. Community Development:</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bg1"/>
                </a:solidFill>
                <a:effectLst/>
                <a:latin typeface="Arial" panose="020B0604020202020204" pitchFamily="34" charset="0"/>
              </a:rPr>
              <a:t>Lijjat</a:t>
            </a:r>
            <a:r>
              <a:rPr kumimoji="0" lang="en-US" altLang="en-US" sz="2400" b="0" i="0" u="none" strike="noStrike" cap="none" normalizeH="0" baseline="0" dirty="0">
                <a:ln>
                  <a:noFill/>
                </a:ln>
                <a:solidFill>
                  <a:schemeClr val="bg1"/>
                </a:solidFill>
                <a:effectLst/>
                <a:latin typeface="Arial" panose="020B0604020202020204" pitchFamily="34" charset="0"/>
              </a:rPr>
              <a:t> </a:t>
            </a:r>
            <a:r>
              <a:rPr kumimoji="0" lang="en-US" altLang="en-US" sz="2400" b="0" i="0" u="none" strike="noStrike" cap="none" normalizeH="0" baseline="0" dirty="0" err="1">
                <a:ln>
                  <a:noFill/>
                </a:ln>
                <a:solidFill>
                  <a:schemeClr val="bg1"/>
                </a:solidFill>
                <a:effectLst/>
                <a:latin typeface="Arial" panose="020B0604020202020204" pitchFamily="34" charset="0"/>
              </a:rPr>
              <a:t>Papad</a:t>
            </a:r>
            <a:r>
              <a:rPr kumimoji="0" lang="en-US" altLang="en-US" sz="2400" b="0" i="0" u="none" strike="noStrike" cap="none" normalizeH="0" baseline="0" dirty="0">
                <a:ln>
                  <a:noFill/>
                </a:ln>
                <a:solidFill>
                  <a:schemeClr val="bg1"/>
                </a:solidFill>
                <a:effectLst/>
                <a:latin typeface="Arial" panose="020B0604020202020204" pitchFamily="34" charset="0"/>
              </a:rPr>
              <a:t> is actively involved in community development projects. The cooperative contributes to local infrastructure development, supports environmental sustainability projects, and engages in activities that benefit the broader community.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123" name="Picture 3" descr="No photo description available.">
            <a:extLst>
              <a:ext uri="{FF2B5EF4-FFF2-40B4-BE49-F238E27FC236}">
                <a16:creationId xmlns:a16="http://schemas.microsoft.com/office/drawing/2014/main" id="{034C1A03-CD20-4810-8B6E-8801B55ED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600" y="3467100"/>
            <a:ext cx="6781799" cy="489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40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39" y="723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23" name="TextBox 22">
            <a:extLst>
              <a:ext uri="{FF2B5EF4-FFF2-40B4-BE49-F238E27FC236}">
                <a16:creationId xmlns:a16="http://schemas.microsoft.com/office/drawing/2014/main" id="{C0580E2D-346C-4EC3-B79C-B6189EA1AC77}"/>
              </a:ext>
            </a:extLst>
          </p:cNvPr>
          <p:cNvSpPr txBox="1"/>
          <p:nvPr/>
        </p:nvSpPr>
        <p:spPr>
          <a:xfrm>
            <a:off x="914400" y="1866900"/>
            <a:ext cx="10134600" cy="6986528"/>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Impact</a:t>
            </a:r>
          </a:p>
          <a:p>
            <a:r>
              <a:rPr lang="en-US" sz="2800" dirty="0">
                <a:solidFill>
                  <a:schemeClr val="bg1"/>
                </a:solidFill>
                <a:latin typeface="Times New Roman" panose="02020603050405020304" pitchFamily="18" charset="0"/>
                <a:cs typeface="Times New Roman" panose="02020603050405020304" pitchFamily="18" charset="0"/>
              </a:rPr>
              <a:t>The CSR initiatives of </a:t>
            </a:r>
            <a:r>
              <a:rPr lang="en-US" sz="2800" dirty="0" err="1">
                <a:solidFill>
                  <a:schemeClr val="bg1"/>
                </a:solidFill>
                <a:latin typeface="Times New Roman" panose="02020603050405020304" pitchFamily="18" charset="0"/>
                <a:cs typeface="Times New Roman" panose="02020603050405020304" pitchFamily="18" charset="0"/>
              </a:rPr>
              <a:t>Lijjat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Papad</a:t>
            </a:r>
            <a:r>
              <a:rPr lang="en-US" sz="2800" dirty="0">
                <a:solidFill>
                  <a:schemeClr val="bg1"/>
                </a:solidFill>
                <a:latin typeface="Times New Roman" panose="02020603050405020304" pitchFamily="18" charset="0"/>
                <a:cs typeface="Times New Roman" panose="02020603050405020304" pitchFamily="18" charset="0"/>
              </a:rPr>
              <a:t> have had a profound impact on the lives of its members and their communities. By providing employment and supporting education and health, the organization has improved the quality of life for thousands of families. Moreover, </a:t>
            </a:r>
            <a:r>
              <a:rPr lang="en-US" sz="2800" dirty="0" err="1">
                <a:solidFill>
                  <a:schemeClr val="bg1"/>
                </a:solidFill>
                <a:latin typeface="Times New Roman" panose="02020603050405020304" pitchFamily="18" charset="0"/>
                <a:cs typeface="Times New Roman" panose="02020603050405020304" pitchFamily="18" charset="0"/>
              </a:rPr>
              <a:t>Lijjat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Papad</a:t>
            </a:r>
            <a:r>
              <a:rPr lang="en-US" sz="2800" dirty="0">
                <a:solidFill>
                  <a:schemeClr val="bg1"/>
                </a:solidFill>
                <a:latin typeface="Times New Roman" panose="02020603050405020304" pitchFamily="18" charset="0"/>
                <a:cs typeface="Times New Roman" panose="02020603050405020304" pitchFamily="18" charset="0"/>
              </a:rPr>
              <a:t> has set an example of how businesses can thrive while contributing positively to society.</a:t>
            </a:r>
          </a:p>
          <a:p>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solidFill>
                  <a:schemeClr val="bg1"/>
                </a:solidFill>
                <a:latin typeface="Times New Roman" panose="02020603050405020304" pitchFamily="18" charset="0"/>
                <a:cs typeface="Times New Roman" panose="02020603050405020304" pitchFamily="18" charset="0"/>
              </a:rPr>
              <a:t>Conclusion</a:t>
            </a:r>
          </a:p>
          <a:p>
            <a:r>
              <a:rPr lang="en-US" sz="2800" dirty="0" err="1">
                <a:solidFill>
                  <a:schemeClr val="bg1"/>
                </a:solidFill>
                <a:latin typeface="Times New Roman" panose="02020603050405020304" pitchFamily="18" charset="0"/>
                <a:cs typeface="Times New Roman" panose="02020603050405020304" pitchFamily="18" charset="0"/>
              </a:rPr>
              <a:t>Lijjat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Papad’s</a:t>
            </a:r>
            <a:r>
              <a:rPr lang="en-US" sz="2800" dirty="0">
                <a:solidFill>
                  <a:schemeClr val="bg1"/>
                </a:solidFill>
                <a:latin typeface="Times New Roman" panose="02020603050405020304" pitchFamily="18" charset="0"/>
                <a:cs typeface="Times New Roman" panose="02020603050405020304" pitchFamily="18" charset="0"/>
              </a:rPr>
              <a:t> commitment to corporate social responsibility is deeply ingrained in its business model. The cooperative’s focus on women empowerment, education, health, and community development demonstrates that businesses can achieve success while fostering social good. </a:t>
            </a:r>
            <a:r>
              <a:rPr lang="en-US" sz="2800" dirty="0" err="1">
                <a:solidFill>
                  <a:schemeClr val="bg1"/>
                </a:solidFill>
                <a:latin typeface="Times New Roman" panose="02020603050405020304" pitchFamily="18" charset="0"/>
                <a:cs typeface="Times New Roman" panose="02020603050405020304" pitchFamily="18" charset="0"/>
              </a:rPr>
              <a:t>Lijjat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Papad</a:t>
            </a:r>
            <a:r>
              <a:rPr lang="en-US" sz="2800" dirty="0">
                <a:solidFill>
                  <a:schemeClr val="bg1"/>
                </a:solidFill>
                <a:latin typeface="Times New Roman" panose="02020603050405020304" pitchFamily="18" charset="0"/>
                <a:cs typeface="Times New Roman" panose="02020603050405020304" pitchFamily="18" charset="0"/>
              </a:rPr>
              <a:t> continues to inspire other organizations to adopt sustainable and socially responsible practices.</a:t>
            </a:r>
          </a:p>
        </p:txBody>
      </p:sp>
      <p:pic>
        <p:nvPicPr>
          <p:cNvPr id="7170" name="Picture 2" descr="CSRBOX">
            <a:extLst>
              <a:ext uri="{FF2B5EF4-FFF2-40B4-BE49-F238E27FC236}">
                <a16:creationId xmlns:a16="http://schemas.microsoft.com/office/drawing/2014/main" id="{EEFFEE05-6E91-4A3B-8623-11271AED0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2493" y="1866900"/>
            <a:ext cx="6143625" cy="7553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5" name="Freeform 5"/>
          <p:cNvSpPr/>
          <p:nvPr/>
        </p:nvSpPr>
        <p:spPr>
          <a:xfrm rot="-1403487">
            <a:off x="-10481890" y="3865004"/>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1403487">
            <a:off x="9013234" y="-7637390"/>
            <a:ext cx="14213674" cy="12843993"/>
          </a:xfrm>
          <a:custGeom>
            <a:avLst/>
            <a:gdLst/>
            <a:ahLst/>
            <a:cxnLst/>
            <a:rect l="l" t="t" r="r" b="b"/>
            <a:pathLst>
              <a:path w="14213674" h="12843993">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0" name="Picture 29">
            <a:extLst>
              <a:ext uri="{FF2B5EF4-FFF2-40B4-BE49-F238E27FC236}">
                <a16:creationId xmlns:a16="http://schemas.microsoft.com/office/drawing/2014/main" id="{59E62148-B6F0-4051-B8B8-5101BB6B225D}"/>
              </a:ext>
            </a:extLst>
          </p:cNvPr>
          <p:cNvPicPr>
            <a:picLocks noChangeAspect="1"/>
          </p:cNvPicPr>
          <p:nvPr/>
        </p:nvPicPr>
        <p:blipFill>
          <a:blip r:embed="rId4"/>
          <a:stretch>
            <a:fillRect/>
          </a:stretch>
        </p:blipFill>
        <p:spPr>
          <a:xfrm>
            <a:off x="762000" y="647700"/>
            <a:ext cx="16721914" cy="91439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7" name="Table 7"/>
          <p:cNvGraphicFramePr>
            <a:graphicFrameLocks noGrp="1"/>
          </p:cNvGraphicFramePr>
          <p:nvPr>
            <p:extLst>
              <p:ext uri="{D42A27DB-BD31-4B8C-83A1-F6EECF244321}">
                <p14:modId xmlns:p14="http://schemas.microsoft.com/office/powerpoint/2010/main" val="3857428758"/>
              </p:ext>
            </p:extLst>
          </p:nvPr>
        </p:nvGraphicFramePr>
        <p:xfrm>
          <a:off x="9705495" y="1028700"/>
          <a:ext cx="8582505" cy="8229600"/>
        </p:xfrm>
        <a:graphic>
          <a:graphicData uri="http://schemas.openxmlformats.org/drawingml/2006/table">
            <a:tbl>
              <a:tblPr/>
              <a:tblGrid>
                <a:gridCol w="8582505">
                  <a:extLst>
                    <a:ext uri="{9D8B030D-6E8A-4147-A177-3AD203B41FA5}">
                      <a16:colId xmlns:a16="http://schemas.microsoft.com/office/drawing/2014/main" val="20000"/>
                    </a:ext>
                  </a:extLst>
                </a:gridCol>
              </a:tblGrid>
              <a:tr h="1645920">
                <a:tc>
                  <a:txBody>
                    <a:bodyPr/>
                    <a:lstStyle/>
                    <a:p>
                      <a:pPr algn="l">
                        <a:lnSpc>
                          <a:spcPts val="307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45920">
                <a:tc>
                  <a:txBody>
                    <a:bodyPr/>
                    <a:lstStyle/>
                    <a:p>
                      <a:pPr algn="l">
                        <a:lnSpc>
                          <a:spcPts val="307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45920">
                <a:tc>
                  <a:txBody>
                    <a:bodyPr/>
                    <a:lstStyle/>
                    <a:p>
                      <a:pPr algn="l">
                        <a:lnSpc>
                          <a:spcPts val="307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5920">
                <a:tc>
                  <a:txBody>
                    <a:bodyPr/>
                    <a:lstStyle/>
                    <a:p>
                      <a:pPr algn="l">
                        <a:lnSpc>
                          <a:spcPts val="307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5920">
                <a:tc>
                  <a:txBody>
                    <a:bodyPr/>
                    <a:lstStyle/>
                    <a:p>
                      <a:pPr algn="l">
                        <a:lnSpc>
                          <a:spcPts val="3079"/>
                        </a:lnSpc>
                        <a:defRPr/>
                      </a:pPr>
                      <a:endParaRPr lang="en-US" sz="1100" dirty="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Freeform 13"/>
          <p:cNvSpPr/>
          <p:nvPr/>
        </p:nvSpPr>
        <p:spPr>
          <a:xfrm rot="-990888" flipV="1">
            <a:off x="507868" y="-1653295"/>
            <a:ext cx="10372410" cy="3752926"/>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sp>
      <p:sp>
        <p:nvSpPr>
          <p:cNvPr id="15" name="Freeform 15"/>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a:stretch>
          </a:blipFill>
        </p:spPr>
      </p:sp>
      <p:pic>
        <p:nvPicPr>
          <p:cNvPr id="20" name="Picture 19">
            <a:extLst>
              <a:ext uri="{FF2B5EF4-FFF2-40B4-BE49-F238E27FC236}">
                <a16:creationId xmlns:a16="http://schemas.microsoft.com/office/drawing/2014/main" id="{C9E954EC-8E7D-4FCB-9A17-708DBCDDB4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477311">
            <a:off x="-1749031" y="3690672"/>
            <a:ext cx="13943102" cy="12193877"/>
          </a:xfrm>
          <a:custGeom>
            <a:avLst/>
            <a:gdLst/>
            <a:ahLst/>
            <a:cxnLst/>
            <a:rect l="l" t="t" r="r" b="b"/>
            <a:pathLst>
              <a:path w="13943102" h="12193877">
                <a:moveTo>
                  <a:pt x="0" y="0"/>
                </a:moveTo>
                <a:lnTo>
                  <a:pt x="13943103" y="0"/>
                </a:lnTo>
                <a:lnTo>
                  <a:pt x="13943103" y="12193877"/>
                </a:lnTo>
                <a:lnTo>
                  <a:pt x="0" y="12193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19">
            <a:extLst>
              <a:ext uri="{FF2B5EF4-FFF2-40B4-BE49-F238E27FC236}">
                <a16:creationId xmlns:a16="http://schemas.microsoft.com/office/drawing/2014/main" id="{5EEAB8F7-24C0-4FDE-B41F-811304FB4F28}"/>
              </a:ext>
            </a:extLst>
          </p:cNvPr>
          <p:cNvSpPr txBox="1"/>
          <p:nvPr/>
        </p:nvSpPr>
        <p:spPr>
          <a:xfrm>
            <a:off x="2743200" y="2388900"/>
            <a:ext cx="13335000" cy="5509200"/>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Ramachadran</a:t>
            </a:r>
            <a:r>
              <a:rPr lang="en-US" sz="3200" b="1" dirty="0">
                <a:latin typeface="Times New Roman" panose="02020603050405020304" pitchFamily="18" charset="0"/>
                <a:cs typeface="Times New Roman" panose="02020603050405020304" pitchFamily="18" charset="0"/>
              </a:rPr>
              <a:t>, an employee in a telecommunications firm, is always late to work. He has been reminded by his manager to be punctual several times. One day the Managing director walks in early and notes that Ramachandran is late, calls for the muster and observes that he is regularly irregular. He calls for the manager and asks him why action has not been taken in this regard. The manager replies that he has told Ramachandra several times but no proof of his reminders.</a:t>
            </a:r>
          </a:p>
          <a:p>
            <a:endParaRPr lang="en-US" sz="3200" b="1" dirty="0">
              <a:latin typeface="Times New Roman" panose="02020603050405020304" pitchFamily="18" charset="0"/>
              <a:cs typeface="Times New Roman" panose="02020603050405020304" pitchFamily="18" charset="0"/>
            </a:endParaRPr>
          </a:p>
          <a:p>
            <a:pPr marL="989013" indent="-179388">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What should the manager have done?</a:t>
            </a:r>
          </a:p>
          <a:p>
            <a:pPr marL="989013" indent="-179388">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What was the communication gap that led to laxity in </a:t>
            </a:r>
            <a:r>
              <a:rPr lang="en-US" sz="3200" b="1" dirty="0" err="1">
                <a:latin typeface="Times New Roman" panose="02020603050405020304" pitchFamily="18" charset="0"/>
                <a:cs typeface="Times New Roman" panose="02020603050405020304" pitchFamily="18" charset="0"/>
              </a:rPr>
              <a:t>Ramchandran’s</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behaviour</a:t>
            </a:r>
            <a:r>
              <a:rPr lang="en-US" sz="3200" b="1" dirty="0">
                <a:latin typeface="Times New Roman" panose="02020603050405020304" pitchFamily="18" charset="0"/>
                <a:cs typeface="Times New Roman" panose="02020603050405020304" pitchFamily="18" charset="0"/>
              </a:rPr>
              <a:t>?</a:t>
            </a:r>
            <a:endParaRPr lang="en-IN" sz="32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697B981-D95A-4251-9A15-85DBBE490B43}"/>
              </a:ext>
            </a:extLst>
          </p:cNvPr>
          <p:cNvSpPr txBox="1"/>
          <p:nvPr/>
        </p:nvSpPr>
        <p:spPr>
          <a:xfrm>
            <a:off x="2743200" y="1192967"/>
            <a:ext cx="2057400" cy="523220"/>
          </a:xfrm>
          <a:prstGeom prst="rect">
            <a:avLst/>
          </a:prstGeom>
          <a:noFill/>
        </p:spPr>
        <p:txBody>
          <a:bodyPr wrap="square" rtlCol="0">
            <a:spAutoFit/>
          </a:bodyPr>
          <a:lstStyle/>
          <a:p>
            <a:r>
              <a:rPr lang="en-US" sz="2800" b="1" dirty="0">
                <a:solidFill>
                  <a:srgbClr val="00B0F0"/>
                </a:solidFill>
              </a:rPr>
              <a:t>CASE STUDY</a:t>
            </a:r>
            <a:endParaRPr lang="en-IN" sz="2800" b="1" dirty="0">
              <a:solidFill>
                <a:srgbClr val="00B0F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flipH="1">
            <a:off x="7961599" y="-2782197"/>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sp>
      <p:graphicFrame>
        <p:nvGraphicFramePr>
          <p:cNvPr id="16" name="Diagram 15">
            <a:extLst>
              <a:ext uri="{FF2B5EF4-FFF2-40B4-BE49-F238E27FC236}">
                <a16:creationId xmlns:a16="http://schemas.microsoft.com/office/drawing/2014/main" id="{9008C4FF-197F-4CDB-9A05-998B327D2147}"/>
              </a:ext>
            </a:extLst>
          </p:cNvPr>
          <p:cNvGraphicFramePr/>
          <p:nvPr>
            <p:extLst>
              <p:ext uri="{D42A27DB-BD31-4B8C-83A1-F6EECF244321}">
                <p14:modId xmlns:p14="http://schemas.microsoft.com/office/powerpoint/2010/main" val="2445134353"/>
              </p:ext>
            </p:extLst>
          </p:nvPr>
        </p:nvGraphicFramePr>
        <p:xfrm>
          <a:off x="1943100" y="266700"/>
          <a:ext cx="14401800" cy="9220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40EBC7A0-D0FA-53EF-421A-CB1732179368}"/>
              </a:ext>
            </a:extLst>
          </p:cNvPr>
          <p:cNvSpPr txBox="1"/>
          <p:nvPr/>
        </p:nvSpPr>
        <p:spPr>
          <a:xfrm>
            <a:off x="381000" y="3467100"/>
            <a:ext cx="3124200" cy="3539430"/>
          </a:xfrm>
          <a:prstGeom prst="rect">
            <a:avLst/>
          </a:prstGeom>
          <a:solidFill>
            <a:srgbClr val="F2F2F2"/>
          </a:solidFill>
        </p:spPr>
        <p:txBody>
          <a:bodyPr wrap="square" rtlCol="0">
            <a:spAutoFit/>
          </a:bodyPr>
          <a:lstStyle/>
          <a:p>
            <a:pPr marL="342900" indent="-342900">
              <a:buAutoNum type="arabicPeriod"/>
            </a:pPr>
            <a:r>
              <a:rPr lang="en-IN" sz="3200" dirty="0"/>
              <a:t>Resources</a:t>
            </a:r>
          </a:p>
          <a:p>
            <a:pPr marL="342900" indent="-342900">
              <a:buAutoNum type="arabicPeriod"/>
            </a:pPr>
            <a:r>
              <a:rPr lang="en-IN" sz="3200" dirty="0"/>
              <a:t>Market share</a:t>
            </a:r>
          </a:p>
          <a:p>
            <a:pPr marL="342900" indent="-342900">
              <a:buAutoNum type="arabicPeriod"/>
            </a:pPr>
            <a:r>
              <a:rPr lang="en-IN" sz="3200" dirty="0"/>
              <a:t>Shareholders return</a:t>
            </a:r>
          </a:p>
          <a:p>
            <a:pPr marL="342900" indent="-342900">
              <a:buAutoNum type="arabicPeriod"/>
            </a:pPr>
            <a:r>
              <a:rPr lang="en-IN" sz="3200" dirty="0"/>
              <a:t>Quality to Customers</a:t>
            </a:r>
          </a:p>
          <a:p>
            <a:pPr marL="342900" indent="-342900">
              <a:buAutoNum type="arabicPeriod"/>
            </a:pPr>
            <a:r>
              <a:rPr lang="en-IN" sz="3200" dirty="0"/>
              <a:t>Adapt &amp; Adjust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a:off x="-1752600" y="-1104900"/>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sp>
      <p:graphicFrame>
        <p:nvGraphicFramePr>
          <p:cNvPr id="16" name="Diagram 15">
            <a:extLst>
              <a:ext uri="{FF2B5EF4-FFF2-40B4-BE49-F238E27FC236}">
                <a16:creationId xmlns:a16="http://schemas.microsoft.com/office/drawing/2014/main" id="{9008C4FF-197F-4CDB-9A05-998B327D2147}"/>
              </a:ext>
            </a:extLst>
          </p:cNvPr>
          <p:cNvGraphicFramePr/>
          <p:nvPr>
            <p:extLst>
              <p:ext uri="{D42A27DB-BD31-4B8C-83A1-F6EECF244321}">
                <p14:modId xmlns:p14="http://schemas.microsoft.com/office/powerpoint/2010/main" val="2761598265"/>
              </p:ext>
            </p:extLst>
          </p:nvPr>
        </p:nvGraphicFramePr>
        <p:xfrm>
          <a:off x="0" y="571500"/>
          <a:ext cx="18288000" cy="9486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4907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0111" b="-10111"/>
            </a:stretch>
          </a:blipFill>
        </p:spPr>
      </p:sp>
      <p:sp>
        <p:nvSpPr>
          <p:cNvPr id="4" name="Freeform 4"/>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4">
              <a:alphaModFix amt="71000"/>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209800" y="92583"/>
            <a:ext cx="14516100" cy="1068754"/>
          </a:xfrm>
          <a:prstGeom prst="rect">
            <a:avLst/>
          </a:prstGeom>
        </p:spPr>
        <p:txBody>
          <a:bodyPr wrap="square" lIns="0" tIns="0" rIns="0" bIns="0" rtlCol="0" anchor="t">
            <a:spAutoFit/>
          </a:bodyPr>
          <a:lstStyle/>
          <a:p>
            <a:pPr algn="ctr">
              <a:lnSpc>
                <a:spcPts val="9000"/>
              </a:lnSpc>
            </a:pPr>
            <a:r>
              <a:rPr lang="en-US" sz="5400" dirty="0">
                <a:solidFill>
                  <a:srgbClr val="FFFFFF"/>
                </a:solidFill>
                <a:latin typeface="Telegraf"/>
                <a:ea typeface="Telegraf"/>
                <a:cs typeface="Telegraf"/>
                <a:sym typeface="Telegraf"/>
              </a:rPr>
              <a:t>CORPORATE SOCIAL RESPONSIBITY</a:t>
            </a:r>
          </a:p>
        </p:txBody>
      </p:sp>
      <p:sp>
        <p:nvSpPr>
          <p:cNvPr id="9" name="Freeform 9"/>
          <p:cNvSpPr/>
          <p:nvPr/>
        </p:nvSpPr>
        <p:spPr>
          <a:xfrm rot="829761">
            <a:off x="11519704" y="5427970"/>
            <a:ext cx="3775344" cy="2244614"/>
          </a:xfrm>
          <a:custGeom>
            <a:avLst/>
            <a:gdLst/>
            <a:ahLst/>
            <a:cxnLst/>
            <a:rect l="l" t="t" r="r" b="b"/>
            <a:pathLst>
              <a:path w="3775344" h="2244614">
                <a:moveTo>
                  <a:pt x="0" y="0"/>
                </a:moveTo>
                <a:lnTo>
                  <a:pt x="3775345" y="0"/>
                </a:lnTo>
                <a:lnTo>
                  <a:pt x="3775345" y="2244614"/>
                </a:lnTo>
                <a:lnTo>
                  <a:pt x="0" y="2244614"/>
                </a:lnTo>
                <a:lnTo>
                  <a:pt x="0" y="0"/>
                </a:lnTo>
                <a:close/>
              </a:path>
            </a:pathLst>
          </a:custGeom>
          <a:blipFill>
            <a:blip r:embed="rId4">
              <a:alphaModFix amt="70000"/>
              <a:extLst>
                <a:ext uri="{96DAC541-7B7A-43D3-8B79-37D633B846F1}">
                  <asvg:svgBlip xmlns:asvg="http://schemas.microsoft.com/office/drawing/2016/SVG/main" r:embed="rId5"/>
                </a:ext>
              </a:extLst>
            </a:blip>
            <a:stretch>
              <a:fillRect/>
            </a:stretch>
          </a:blipFill>
        </p:spPr>
      </p:sp>
      <p:sp>
        <p:nvSpPr>
          <p:cNvPr id="10" name="Freeform 10"/>
          <p:cNvSpPr/>
          <p:nvPr/>
        </p:nvSpPr>
        <p:spPr>
          <a:xfrm rot="-948439">
            <a:off x="7817131" y="7815630"/>
            <a:ext cx="2653737" cy="1577767"/>
          </a:xfrm>
          <a:custGeom>
            <a:avLst/>
            <a:gdLst/>
            <a:ahLst/>
            <a:cxnLst/>
            <a:rect l="l" t="t" r="r" b="b"/>
            <a:pathLst>
              <a:path w="2653737" h="1577767">
                <a:moveTo>
                  <a:pt x="0" y="0"/>
                </a:moveTo>
                <a:lnTo>
                  <a:pt x="2653738" y="0"/>
                </a:lnTo>
                <a:lnTo>
                  <a:pt x="2653738" y="1577768"/>
                </a:lnTo>
                <a:lnTo>
                  <a:pt x="0" y="1577768"/>
                </a:lnTo>
                <a:lnTo>
                  <a:pt x="0" y="0"/>
                </a:lnTo>
                <a:close/>
              </a:path>
            </a:pathLst>
          </a:custGeom>
          <a:blipFill>
            <a:blip r:embed="rId4">
              <a:alphaModFix amt="70000"/>
              <a:extLst>
                <a:ext uri="{96DAC541-7B7A-43D3-8B79-37D633B846F1}">
                  <asvg:svgBlip xmlns:asvg="http://schemas.microsoft.com/office/drawing/2016/SVG/main" r:embed="rId5"/>
                </a:ext>
              </a:extLst>
            </a:blip>
            <a:stretch>
              <a:fillRect/>
            </a:stretch>
          </a:blipFill>
        </p:spPr>
      </p:sp>
      <p:pic>
        <p:nvPicPr>
          <p:cNvPr id="15" name="Picture 14">
            <a:extLst>
              <a:ext uri="{FF2B5EF4-FFF2-40B4-BE49-F238E27FC236}">
                <a16:creationId xmlns:a16="http://schemas.microsoft.com/office/drawing/2014/main" id="{C7FE3D63-F6B4-4F0F-AC03-B88597ADE0EA}"/>
              </a:ext>
            </a:extLst>
          </p:cNvPr>
          <p:cNvPicPr>
            <a:picLocks noChangeAspect="1"/>
          </p:cNvPicPr>
          <p:nvPr/>
        </p:nvPicPr>
        <p:blipFill>
          <a:blip r:embed="rId6"/>
          <a:stretch>
            <a:fillRect/>
          </a:stretch>
        </p:blipFill>
        <p:spPr>
          <a:xfrm>
            <a:off x="828662" y="1292782"/>
            <a:ext cx="16621138" cy="84322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218280" flipH="1">
            <a:off x="-4846400" y="6018259"/>
            <a:ext cx="12499411" cy="9113207"/>
          </a:xfrm>
          <a:custGeom>
            <a:avLst/>
            <a:gdLst/>
            <a:ahLst/>
            <a:cxnLst/>
            <a:rect l="l" t="t" r="r" b="b"/>
            <a:pathLst>
              <a:path w="12499411" h="9113207">
                <a:moveTo>
                  <a:pt x="12499412" y="0"/>
                </a:moveTo>
                <a:lnTo>
                  <a:pt x="0" y="0"/>
                </a:lnTo>
                <a:lnTo>
                  <a:pt x="0" y="9113207"/>
                </a:lnTo>
                <a:lnTo>
                  <a:pt x="12499412" y="9113207"/>
                </a:lnTo>
                <a:lnTo>
                  <a:pt x="12499412"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5" name="Picture 24">
            <a:extLst>
              <a:ext uri="{FF2B5EF4-FFF2-40B4-BE49-F238E27FC236}">
                <a16:creationId xmlns:a16="http://schemas.microsoft.com/office/drawing/2014/main" id="{EAEB9B4B-A56E-412A-97D4-A1BEED266989}"/>
              </a:ext>
            </a:extLst>
          </p:cNvPr>
          <p:cNvPicPr>
            <a:picLocks noChangeAspect="1"/>
          </p:cNvPicPr>
          <p:nvPr/>
        </p:nvPicPr>
        <p:blipFill>
          <a:blip r:embed="rId4"/>
          <a:stretch>
            <a:fillRect/>
          </a:stretch>
        </p:blipFill>
        <p:spPr>
          <a:xfrm>
            <a:off x="2002631" y="1078308"/>
            <a:ext cx="14282737" cy="81303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12" name="Freeform 12"/>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028700" y="1071563"/>
            <a:ext cx="14744700" cy="1899431"/>
          </a:xfrm>
          <a:prstGeom prst="rect">
            <a:avLst/>
          </a:prstGeom>
        </p:spPr>
        <p:txBody>
          <a:bodyPr wrap="square" lIns="0" tIns="0" rIns="0" bIns="0" rtlCol="0" anchor="t">
            <a:spAutoFit/>
          </a:bodyPr>
          <a:lstStyle/>
          <a:p>
            <a:pPr algn="l">
              <a:lnSpc>
                <a:spcPts val="7800"/>
              </a:lnSpc>
            </a:pPr>
            <a:r>
              <a:rPr lang="en-US" sz="4400" dirty="0" err="1">
                <a:solidFill>
                  <a:srgbClr val="F4E7E7"/>
                </a:solidFill>
                <a:latin typeface="Telegraf"/>
                <a:ea typeface="Telegraf"/>
                <a:cs typeface="Telegraf"/>
                <a:sym typeface="Telegraf"/>
              </a:rPr>
              <a:t>Lijjat</a:t>
            </a:r>
            <a:r>
              <a:rPr lang="en-US" sz="4400" dirty="0">
                <a:solidFill>
                  <a:srgbClr val="F4E7E7"/>
                </a:solidFill>
                <a:latin typeface="Telegraf"/>
                <a:ea typeface="Telegraf"/>
                <a:cs typeface="Telegraf"/>
                <a:sym typeface="Telegraf"/>
              </a:rPr>
              <a:t> </a:t>
            </a:r>
            <a:r>
              <a:rPr lang="en-US" sz="4400" dirty="0" err="1">
                <a:solidFill>
                  <a:srgbClr val="F4E7E7"/>
                </a:solidFill>
                <a:latin typeface="Telegraf"/>
                <a:ea typeface="Telegraf"/>
                <a:cs typeface="Telegraf"/>
                <a:sym typeface="Telegraf"/>
              </a:rPr>
              <a:t>Papad</a:t>
            </a:r>
            <a:r>
              <a:rPr lang="en-US" sz="4400" dirty="0">
                <a:solidFill>
                  <a:srgbClr val="F4E7E7"/>
                </a:solidFill>
                <a:latin typeface="Telegraf"/>
                <a:ea typeface="Telegraf"/>
                <a:cs typeface="Telegraf"/>
                <a:sym typeface="Telegraf"/>
              </a:rPr>
              <a:t>: A Case Study in Corporate Social Responsibility (CSR)</a:t>
            </a:r>
          </a:p>
        </p:txBody>
      </p:sp>
      <p:sp>
        <p:nvSpPr>
          <p:cNvPr id="21" name="TextBox 20">
            <a:extLst>
              <a:ext uri="{FF2B5EF4-FFF2-40B4-BE49-F238E27FC236}">
                <a16:creationId xmlns:a16="http://schemas.microsoft.com/office/drawing/2014/main" id="{82D67585-8B8E-4905-84AC-A8407A2A5C04}"/>
              </a:ext>
            </a:extLst>
          </p:cNvPr>
          <p:cNvSpPr txBox="1"/>
          <p:nvPr/>
        </p:nvSpPr>
        <p:spPr>
          <a:xfrm>
            <a:off x="1028700" y="3672840"/>
            <a:ext cx="10645140" cy="5016758"/>
          </a:xfrm>
          <a:prstGeom prst="rect">
            <a:avLst/>
          </a:prstGeom>
          <a:noFill/>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Background</a:t>
            </a:r>
          </a:p>
          <a:p>
            <a:endParaRPr lang="en-US" sz="3200" b="1" dirty="0">
              <a:solidFill>
                <a:schemeClr val="bg1"/>
              </a:solidFill>
              <a:latin typeface="Times New Roman" panose="02020603050405020304" pitchFamily="18" charset="0"/>
              <a:cs typeface="Times New Roman" panose="02020603050405020304" pitchFamily="18" charset="0"/>
            </a:endParaRPr>
          </a:p>
          <a:p>
            <a:r>
              <a:rPr lang="en-US" sz="3200" b="1" dirty="0" err="1">
                <a:solidFill>
                  <a:schemeClr val="bg1"/>
                </a:solidFill>
                <a:latin typeface="Times New Roman" panose="02020603050405020304" pitchFamily="18" charset="0"/>
                <a:cs typeface="Times New Roman" panose="02020603050405020304" pitchFamily="18" charset="0"/>
              </a:rPr>
              <a:t>Lijjat</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Papad</a:t>
            </a:r>
            <a:r>
              <a:rPr lang="en-US" sz="3200" b="1" dirty="0">
                <a:solidFill>
                  <a:schemeClr val="bg1"/>
                </a:solidFill>
                <a:latin typeface="Times New Roman" panose="02020603050405020304" pitchFamily="18" charset="0"/>
                <a:cs typeface="Times New Roman" panose="02020603050405020304" pitchFamily="18" charset="0"/>
              </a:rPr>
              <a:t>, a renowned Indian cooperative, </a:t>
            </a:r>
          </a:p>
          <a:p>
            <a:r>
              <a:rPr lang="en-US" sz="3200" b="1" dirty="0">
                <a:solidFill>
                  <a:schemeClr val="bg1"/>
                </a:solidFill>
                <a:latin typeface="Times New Roman" panose="02020603050405020304" pitchFamily="18" charset="0"/>
                <a:cs typeface="Times New Roman" panose="02020603050405020304" pitchFamily="18" charset="0"/>
              </a:rPr>
              <a:t>started in 1959 with a modest loan of INR 80. </a:t>
            </a:r>
          </a:p>
          <a:p>
            <a:r>
              <a:rPr lang="en-US" sz="3200" b="1" dirty="0">
                <a:solidFill>
                  <a:schemeClr val="bg1"/>
                </a:solidFill>
                <a:latin typeface="Times New Roman" panose="02020603050405020304" pitchFamily="18" charset="0"/>
                <a:cs typeface="Times New Roman" panose="02020603050405020304" pitchFamily="18" charset="0"/>
              </a:rPr>
              <a:t>The organization has grown into a multi-million dollar enterprise, producing a variety of products including </a:t>
            </a:r>
            <a:r>
              <a:rPr lang="en-US" sz="3200" b="1" dirty="0" err="1">
                <a:solidFill>
                  <a:schemeClr val="bg1"/>
                </a:solidFill>
                <a:latin typeface="Times New Roman" panose="02020603050405020304" pitchFamily="18" charset="0"/>
                <a:cs typeface="Times New Roman" panose="02020603050405020304" pitchFamily="18" charset="0"/>
              </a:rPr>
              <a:t>papads</a:t>
            </a:r>
            <a:r>
              <a:rPr lang="en-US" sz="3200" b="1" dirty="0">
                <a:solidFill>
                  <a:schemeClr val="bg1"/>
                </a:solidFill>
                <a:latin typeface="Times New Roman" panose="02020603050405020304" pitchFamily="18" charset="0"/>
                <a:cs typeface="Times New Roman" panose="02020603050405020304" pitchFamily="18" charset="0"/>
              </a:rPr>
              <a:t>, spices, and other food items. </a:t>
            </a:r>
          </a:p>
          <a:p>
            <a:r>
              <a:rPr lang="en-US" sz="3200" b="1" dirty="0" err="1">
                <a:solidFill>
                  <a:schemeClr val="bg1"/>
                </a:solidFill>
                <a:latin typeface="Times New Roman" panose="02020603050405020304" pitchFamily="18" charset="0"/>
                <a:cs typeface="Times New Roman" panose="02020603050405020304" pitchFamily="18" charset="0"/>
              </a:rPr>
              <a:t>Lijjat</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Papad</a:t>
            </a:r>
            <a:r>
              <a:rPr lang="en-US" sz="3200" b="1" dirty="0">
                <a:solidFill>
                  <a:schemeClr val="bg1"/>
                </a:solidFill>
                <a:latin typeface="Times New Roman" panose="02020603050405020304" pitchFamily="18" charset="0"/>
                <a:cs typeface="Times New Roman" panose="02020603050405020304" pitchFamily="18" charset="0"/>
              </a:rPr>
              <a:t> is not only known for its products but also </a:t>
            </a:r>
          </a:p>
          <a:p>
            <a:r>
              <a:rPr lang="en-US" sz="3200" b="1" dirty="0">
                <a:solidFill>
                  <a:schemeClr val="bg1"/>
                </a:solidFill>
                <a:latin typeface="Times New Roman" panose="02020603050405020304" pitchFamily="18" charset="0"/>
                <a:cs typeface="Times New Roman" panose="02020603050405020304" pitchFamily="18" charset="0"/>
              </a:rPr>
              <a:t>for its unique business model and commitment to social responsibility.</a:t>
            </a:r>
          </a:p>
        </p:txBody>
      </p:sp>
      <p:pic>
        <p:nvPicPr>
          <p:cNvPr id="2050" name="Picture 2" descr="Lijjat Papad's Co-Founder, Jaswantiben ...">
            <a:extLst>
              <a:ext uri="{FF2B5EF4-FFF2-40B4-BE49-F238E27FC236}">
                <a16:creationId xmlns:a16="http://schemas.microsoft.com/office/drawing/2014/main" id="{67B40B69-3AA2-446C-9BBE-6819D4332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1347" y="3695700"/>
            <a:ext cx="5775960" cy="518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12" name="Freeform 12"/>
          <p:cNvSpPr/>
          <p:nvPr/>
        </p:nvSpPr>
        <p:spPr>
          <a:xfrm rot="20917109" flipV="1">
            <a:off x="10453893" y="4969292"/>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028700" y="1071563"/>
            <a:ext cx="14744700" cy="1899431"/>
          </a:xfrm>
          <a:prstGeom prst="rect">
            <a:avLst/>
          </a:prstGeom>
        </p:spPr>
        <p:txBody>
          <a:bodyPr wrap="square" lIns="0" tIns="0" rIns="0" bIns="0" rtlCol="0" anchor="t">
            <a:spAutoFit/>
          </a:bodyPr>
          <a:lstStyle/>
          <a:p>
            <a:pPr algn="l">
              <a:lnSpc>
                <a:spcPts val="7800"/>
              </a:lnSpc>
            </a:pPr>
            <a:r>
              <a:rPr lang="en-US" sz="4400" dirty="0" err="1">
                <a:solidFill>
                  <a:srgbClr val="F4E7E7"/>
                </a:solidFill>
                <a:latin typeface="Telegraf"/>
                <a:ea typeface="Telegraf"/>
                <a:cs typeface="Telegraf"/>
                <a:sym typeface="Telegraf"/>
              </a:rPr>
              <a:t>Lijjat</a:t>
            </a:r>
            <a:r>
              <a:rPr lang="en-US" sz="4400" dirty="0">
                <a:solidFill>
                  <a:srgbClr val="F4E7E7"/>
                </a:solidFill>
                <a:latin typeface="Telegraf"/>
                <a:ea typeface="Telegraf"/>
                <a:cs typeface="Telegraf"/>
                <a:sym typeface="Telegraf"/>
              </a:rPr>
              <a:t> </a:t>
            </a:r>
            <a:r>
              <a:rPr lang="en-US" sz="4400" dirty="0" err="1">
                <a:solidFill>
                  <a:srgbClr val="F4E7E7"/>
                </a:solidFill>
                <a:latin typeface="Telegraf"/>
                <a:ea typeface="Telegraf"/>
                <a:cs typeface="Telegraf"/>
                <a:sym typeface="Telegraf"/>
              </a:rPr>
              <a:t>Papad</a:t>
            </a:r>
            <a:r>
              <a:rPr lang="en-US" sz="4400" dirty="0">
                <a:solidFill>
                  <a:srgbClr val="F4E7E7"/>
                </a:solidFill>
                <a:latin typeface="Telegraf"/>
                <a:ea typeface="Telegraf"/>
                <a:cs typeface="Telegraf"/>
                <a:sym typeface="Telegraf"/>
              </a:rPr>
              <a:t>: A Case Study in Corporate Social Responsibility (CSR)</a:t>
            </a:r>
          </a:p>
        </p:txBody>
      </p:sp>
      <p:pic>
        <p:nvPicPr>
          <p:cNvPr id="3074" name="Picture 2" descr="Female empowerment - Crunch time: How Lijjat Papad spun the feminist  success story | The Economic Times">
            <a:extLst>
              <a:ext uri="{FF2B5EF4-FFF2-40B4-BE49-F238E27FC236}">
                <a16:creationId xmlns:a16="http://schemas.microsoft.com/office/drawing/2014/main" id="{48CF5401-9E2D-439B-BA23-589FD00C2D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3300" y="3672840"/>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669F15-1C5D-40CB-B6E0-744F3AD6E383}"/>
              </a:ext>
            </a:extLst>
          </p:cNvPr>
          <p:cNvSpPr txBox="1"/>
          <p:nvPr/>
        </p:nvSpPr>
        <p:spPr>
          <a:xfrm>
            <a:off x="1028700" y="3672840"/>
            <a:ext cx="10020300" cy="4524315"/>
          </a:xfrm>
          <a:prstGeom prst="rect">
            <a:avLst/>
          </a:prstGeom>
          <a:noFill/>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Business Model</a:t>
            </a:r>
          </a:p>
          <a:p>
            <a:r>
              <a:rPr lang="en-US" sz="3200" dirty="0">
                <a:solidFill>
                  <a:schemeClr val="bg1"/>
                </a:solidFill>
                <a:latin typeface="Times New Roman" panose="02020603050405020304" pitchFamily="18" charset="0"/>
                <a:cs typeface="Times New Roman" panose="02020603050405020304" pitchFamily="18" charset="0"/>
              </a:rPr>
              <a:t>The business model of </a:t>
            </a:r>
            <a:r>
              <a:rPr lang="en-US" sz="3200" dirty="0" err="1">
                <a:solidFill>
                  <a:schemeClr val="bg1"/>
                </a:solidFill>
                <a:latin typeface="Times New Roman" panose="02020603050405020304" pitchFamily="18" charset="0"/>
                <a:cs typeface="Times New Roman" panose="02020603050405020304" pitchFamily="18" charset="0"/>
              </a:rPr>
              <a:t>Lijjat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Papad</a:t>
            </a:r>
            <a:r>
              <a:rPr lang="en-US" sz="3200" dirty="0">
                <a:solidFill>
                  <a:schemeClr val="bg1"/>
                </a:solidFill>
                <a:latin typeface="Times New Roman" panose="02020603050405020304" pitchFamily="18" charset="0"/>
                <a:cs typeface="Times New Roman" panose="02020603050405020304" pitchFamily="18" charset="0"/>
              </a:rPr>
              <a:t> is based on cooperative principles. It is entirely owned and managed by women. The organization empowers women by providing them with employment opportunities, enabling them to contribute to their household income while maintaining their roles as homemakers. Especially every worker is a shareholder of the company. This model has successfully provided financial independence to thousands of women across India.</a:t>
            </a:r>
          </a:p>
        </p:txBody>
      </p:sp>
    </p:spTree>
    <p:extLst>
      <p:ext uri="{BB962C8B-B14F-4D97-AF65-F5344CB8AC3E}">
        <p14:creationId xmlns:p14="http://schemas.microsoft.com/office/powerpoint/2010/main" val="17758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12" name="Freeform 12"/>
          <p:cNvSpPr/>
          <p:nvPr/>
        </p:nvSpPr>
        <p:spPr>
          <a:xfrm rot="20917109" flipV="1">
            <a:off x="10453893" y="4969292"/>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1028700" y="1071563"/>
            <a:ext cx="14744700" cy="1899431"/>
          </a:xfrm>
          <a:prstGeom prst="rect">
            <a:avLst/>
          </a:prstGeom>
        </p:spPr>
        <p:txBody>
          <a:bodyPr wrap="square" lIns="0" tIns="0" rIns="0" bIns="0" rtlCol="0" anchor="t">
            <a:spAutoFit/>
          </a:bodyPr>
          <a:lstStyle/>
          <a:p>
            <a:pPr algn="l">
              <a:lnSpc>
                <a:spcPts val="7800"/>
              </a:lnSpc>
            </a:pPr>
            <a:r>
              <a:rPr lang="en-US" sz="4400" dirty="0" err="1">
                <a:solidFill>
                  <a:srgbClr val="F4E7E7"/>
                </a:solidFill>
                <a:latin typeface="Telegraf"/>
                <a:ea typeface="Telegraf"/>
                <a:cs typeface="Telegraf"/>
                <a:sym typeface="Telegraf"/>
              </a:rPr>
              <a:t>Lijjat</a:t>
            </a:r>
            <a:r>
              <a:rPr lang="en-US" sz="4400" dirty="0">
                <a:solidFill>
                  <a:srgbClr val="F4E7E7"/>
                </a:solidFill>
                <a:latin typeface="Telegraf"/>
                <a:ea typeface="Telegraf"/>
                <a:cs typeface="Telegraf"/>
                <a:sym typeface="Telegraf"/>
              </a:rPr>
              <a:t> </a:t>
            </a:r>
            <a:r>
              <a:rPr lang="en-US" sz="4400" dirty="0" err="1">
                <a:solidFill>
                  <a:srgbClr val="F4E7E7"/>
                </a:solidFill>
                <a:latin typeface="Telegraf"/>
                <a:ea typeface="Telegraf"/>
                <a:cs typeface="Telegraf"/>
                <a:sym typeface="Telegraf"/>
              </a:rPr>
              <a:t>Papad</a:t>
            </a:r>
            <a:r>
              <a:rPr lang="en-US" sz="4400" dirty="0">
                <a:solidFill>
                  <a:srgbClr val="F4E7E7"/>
                </a:solidFill>
                <a:latin typeface="Telegraf"/>
                <a:ea typeface="Telegraf"/>
                <a:cs typeface="Telegraf"/>
                <a:sym typeface="Telegraf"/>
              </a:rPr>
              <a:t>: A Case Study in Corporate Social Responsibility (CSR)</a:t>
            </a:r>
          </a:p>
        </p:txBody>
      </p:sp>
      <p:sp>
        <p:nvSpPr>
          <p:cNvPr id="8" name="TextBox 7">
            <a:extLst>
              <a:ext uri="{FF2B5EF4-FFF2-40B4-BE49-F238E27FC236}">
                <a16:creationId xmlns:a16="http://schemas.microsoft.com/office/drawing/2014/main" id="{D3669F15-1C5D-40CB-B6E0-744F3AD6E383}"/>
              </a:ext>
            </a:extLst>
          </p:cNvPr>
          <p:cNvSpPr txBox="1"/>
          <p:nvPr/>
        </p:nvSpPr>
        <p:spPr>
          <a:xfrm>
            <a:off x="1028700" y="3672840"/>
            <a:ext cx="10020300" cy="5632311"/>
          </a:xfrm>
          <a:prstGeom prst="rect">
            <a:avLst/>
          </a:prstGeom>
          <a:noFill/>
        </p:spPr>
        <p:txBody>
          <a:bodyPr wrap="square">
            <a:spAutoFit/>
          </a:bodyPr>
          <a:lstStyle/>
          <a:p>
            <a:r>
              <a:rPr lang="en-US" sz="2400" b="1" dirty="0">
                <a:solidFill>
                  <a:schemeClr val="bg1"/>
                </a:solidFill>
              </a:rPr>
              <a:t>CSR Initiatives</a:t>
            </a:r>
          </a:p>
          <a:p>
            <a:pPr>
              <a:buFont typeface="+mj-lt"/>
              <a:buAutoNum type="arabicPeriod"/>
            </a:pPr>
            <a:r>
              <a:rPr lang="en-US" sz="2400" b="1" dirty="0">
                <a:solidFill>
                  <a:schemeClr val="bg1"/>
                </a:solidFill>
              </a:rPr>
              <a:t>Women Empowerment:</a:t>
            </a:r>
            <a:endParaRPr lang="en-US" sz="2400" dirty="0">
              <a:solidFill>
                <a:schemeClr val="bg1"/>
              </a:solidFill>
            </a:endParaRPr>
          </a:p>
          <a:p>
            <a:pPr marL="800100" lvl="1" indent="-342900">
              <a:buFont typeface="Arial" panose="020B0604020202020204" pitchFamily="34" charset="0"/>
              <a:buChar char="•"/>
            </a:pPr>
            <a:r>
              <a:rPr lang="en-US" sz="2400" b="1" dirty="0">
                <a:solidFill>
                  <a:schemeClr val="bg1"/>
                </a:solidFill>
              </a:rPr>
              <a:t>Employment:</a:t>
            </a:r>
            <a:r>
              <a:rPr lang="en-US" sz="2400" dirty="0">
                <a:solidFill>
                  <a:schemeClr val="bg1"/>
                </a:solidFill>
              </a:rPr>
              <a:t> </a:t>
            </a:r>
            <a:r>
              <a:rPr lang="en-US" sz="2400" dirty="0" err="1">
                <a:solidFill>
                  <a:schemeClr val="bg1"/>
                </a:solidFill>
              </a:rPr>
              <a:t>Lijjat</a:t>
            </a:r>
            <a:r>
              <a:rPr lang="en-US" sz="2400" dirty="0">
                <a:solidFill>
                  <a:schemeClr val="bg1"/>
                </a:solidFill>
              </a:rPr>
              <a:t> </a:t>
            </a:r>
            <a:r>
              <a:rPr lang="en-US" sz="2400" dirty="0" err="1">
                <a:solidFill>
                  <a:schemeClr val="bg1"/>
                </a:solidFill>
              </a:rPr>
              <a:t>Papad</a:t>
            </a:r>
            <a:r>
              <a:rPr lang="en-US" sz="2400" dirty="0">
                <a:solidFill>
                  <a:schemeClr val="bg1"/>
                </a:solidFill>
              </a:rPr>
              <a:t> has empowered over 45,000 women across India by providing them with stable employment. The organization prioritizes the welfare of its members, ensuring they receive fair wages and have access to a supportive work environment.</a:t>
            </a:r>
          </a:p>
          <a:p>
            <a:pPr marL="800100" lvl="1" indent="-342900">
              <a:buFont typeface="Arial" panose="020B0604020202020204" pitchFamily="34" charset="0"/>
              <a:buChar char="•"/>
            </a:pPr>
            <a:r>
              <a:rPr lang="en-US" sz="2400" b="1" dirty="0">
                <a:solidFill>
                  <a:schemeClr val="bg1"/>
                </a:solidFill>
              </a:rPr>
              <a:t>Skill Development:</a:t>
            </a:r>
            <a:r>
              <a:rPr lang="en-US" sz="2400" dirty="0">
                <a:solidFill>
                  <a:schemeClr val="bg1"/>
                </a:solidFill>
              </a:rPr>
              <a:t> The cooperative focuses on the skill development of its members, offering training programs that enhance their entrepreneurial abilities and efficiency.</a:t>
            </a:r>
          </a:p>
          <a:p>
            <a:pPr marL="800100" lvl="1" indent="-342900">
              <a:buFont typeface="Arial" panose="020B0604020202020204" pitchFamily="34" charset="0"/>
              <a:buChar char="•"/>
            </a:pPr>
            <a:endParaRPr lang="en-US" sz="2400" dirty="0">
              <a:solidFill>
                <a:schemeClr val="bg1"/>
              </a:solidFill>
            </a:endParaRPr>
          </a:p>
          <a:p>
            <a:pPr>
              <a:buFont typeface="+mj-lt"/>
              <a:buAutoNum type="arabicPeriod"/>
            </a:pPr>
            <a:r>
              <a:rPr lang="en-US" sz="2400" b="1" dirty="0">
                <a:solidFill>
                  <a:schemeClr val="bg1"/>
                </a:solidFill>
              </a:rPr>
              <a:t>Education:</a:t>
            </a:r>
            <a:endParaRPr lang="en-US" sz="2400" dirty="0">
              <a:solidFill>
                <a:schemeClr val="bg1"/>
              </a:solidFill>
            </a:endParaRPr>
          </a:p>
          <a:p>
            <a:pPr marL="800100" lvl="1" indent="-342900">
              <a:buFont typeface="Arial" panose="020B0604020202020204" pitchFamily="34" charset="0"/>
              <a:buChar char="•"/>
            </a:pPr>
            <a:r>
              <a:rPr lang="en-US" sz="2400" dirty="0" err="1">
                <a:solidFill>
                  <a:schemeClr val="bg1"/>
                </a:solidFill>
              </a:rPr>
              <a:t>Lijjat</a:t>
            </a:r>
            <a:r>
              <a:rPr lang="en-US" sz="2400" dirty="0">
                <a:solidFill>
                  <a:schemeClr val="bg1"/>
                </a:solidFill>
              </a:rPr>
              <a:t> </a:t>
            </a:r>
            <a:r>
              <a:rPr lang="en-US" sz="2400" dirty="0" err="1">
                <a:solidFill>
                  <a:schemeClr val="bg1"/>
                </a:solidFill>
              </a:rPr>
              <a:t>Papad</a:t>
            </a:r>
            <a:r>
              <a:rPr lang="en-US" sz="2400" dirty="0">
                <a:solidFill>
                  <a:schemeClr val="bg1"/>
                </a:solidFill>
              </a:rPr>
              <a:t> supports the education of children of its members. The cooperative provides financial assistance and scholarships to ensure that the children receive quality education, thus breaking the cycle of poverty.</a:t>
            </a:r>
          </a:p>
        </p:txBody>
      </p:sp>
      <p:pic>
        <p:nvPicPr>
          <p:cNvPr id="4098" name="Picture 2">
            <a:extLst>
              <a:ext uri="{FF2B5EF4-FFF2-40B4-BE49-F238E27FC236}">
                <a16:creationId xmlns:a16="http://schemas.microsoft.com/office/drawing/2014/main" id="{2F68FF48-3601-4C8D-A31E-6313394E9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8633" y="3672840"/>
            <a:ext cx="6734567" cy="5632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58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667</Words>
  <Application>Microsoft Office PowerPoint</Application>
  <PresentationFormat>Custom</PresentationFormat>
  <Paragraphs>56</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Times New Roman</vt:lpstr>
      <vt:lpstr>Telegraf</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Red Elegant Corporate Marketing Plan Presentation</dc:title>
  <cp:lastModifiedBy>Joyabrata Acharyya</cp:lastModifiedBy>
  <cp:revision>13</cp:revision>
  <dcterms:created xsi:type="dcterms:W3CDTF">2006-08-16T00:00:00Z</dcterms:created>
  <dcterms:modified xsi:type="dcterms:W3CDTF">2024-09-21T15:04:04Z</dcterms:modified>
  <dc:identifier>DAGMM3tIwJc</dc:identifier>
</cp:coreProperties>
</file>